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41" r:id="rId3"/>
    <p:sldId id="288" r:id="rId4"/>
    <p:sldId id="358" r:id="rId5"/>
    <p:sldId id="316" r:id="rId6"/>
    <p:sldId id="317" r:id="rId7"/>
    <p:sldId id="312" r:id="rId8"/>
    <p:sldId id="314" r:id="rId9"/>
    <p:sldId id="305" r:id="rId10"/>
    <p:sldId id="306" r:id="rId11"/>
    <p:sldId id="342" r:id="rId12"/>
    <p:sldId id="353" r:id="rId13"/>
    <p:sldId id="322" r:id="rId14"/>
    <p:sldId id="355" r:id="rId15"/>
    <p:sldId id="324" r:id="rId16"/>
    <p:sldId id="311" r:id="rId17"/>
    <p:sldId id="352" r:id="rId18"/>
    <p:sldId id="321" r:id="rId19"/>
    <p:sldId id="346" r:id="rId20"/>
    <p:sldId id="334" r:id="rId21"/>
    <p:sldId id="35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682A4-8CF8-461E-870B-2F0522DC1D99}"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541788-71C8-4355-8473-48235EEB3C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682A4-8CF8-461E-870B-2F0522DC1D99}" type="datetimeFigureOut">
              <a:rPr lang="ru-RU" smtClean="0"/>
              <a:pPr/>
              <a:t>12.05.2014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1788-71C8-4355-8473-48235EEB3C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I:\флешка\картинки\фк, здоровье\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2" descr="C:\Users\леново\Desktop\177.jpg"/>
          <p:cNvPicPr>
            <a:picLocks noChangeAspect="1" noChangeArrowheads="1"/>
          </p:cNvPicPr>
          <p:nvPr/>
        </p:nvPicPr>
        <p:blipFill>
          <a:blip r:embed="rId3" cstate="print"/>
          <a:srcRect/>
          <a:stretch>
            <a:fillRect/>
          </a:stretch>
        </p:blipFill>
        <p:spPr bwMode="auto">
          <a:xfrm>
            <a:off x="899592" y="764704"/>
            <a:ext cx="7359217" cy="52565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4" name="Прямоугольник 33"/>
          <p:cNvSpPr/>
          <p:nvPr/>
        </p:nvSpPr>
        <p:spPr>
          <a:xfrm>
            <a:off x="899592" y="5661248"/>
            <a:ext cx="7488832" cy="646331"/>
          </a:xfrm>
          <a:prstGeom prst="rect">
            <a:avLst/>
          </a:prstGeom>
        </p:spPr>
        <p:txBody>
          <a:bodyPr wrap="square">
            <a:spAutoFit/>
          </a:bodyPr>
          <a:lstStyle/>
          <a:p>
            <a:r>
              <a:rPr lang="ru-RU" i="1" dirty="0" smtClean="0">
                <a:solidFill>
                  <a:schemeClr val="tx2">
                    <a:lumMod val="50000"/>
                  </a:schemeClr>
                </a:solidFill>
                <a:latin typeface="Georgia" pitchFamily="18" charset="0"/>
                <a:ea typeface="Times New Roman" pitchFamily="18" charset="0"/>
                <a:cs typeface="Arial" pitchFamily="34" charset="0"/>
              </a:rPr>
              <a:t>В «русских шашках» у каждого игрока по 12 шашек, которые расставляются по черным полям на доске в 64 клетки (8х8). </a:t>
            </a:r>
            <a:endParaRPr lang="ru-RU" i="1" dirty="0">
              <a:solidFill>
                <a:schemeClr val="tx2">
                  <a:lumMod val="50000"/>
                </a:schemeClr>
              </a:solidFill>
              <a:latin typeface="Georgia" pitchFamily="18" charset="0"/>
            </a:endParaRPr>
          </a:p>
        </p:txBody>
      </p:sp>
      <p:pic>
        <p:nvPicPr>
          <p:cNvPr id="35" name="Picture 2" descr="I:\флешка\картинки\фк, здоровье\na-sait-25012012-3.jpg"/>
          <p:cNvPicPr>
            <a:picLocks noChangeAspect="1" noChangeArrowheads="1"/>
          </p:cNvPicPr>
          <p:nvPr/>
        </p:nvPicPr>
        <p:blipFill>
          <a:blip r:embed="rId4" cstate="print"/>
          <a:srcRect/>
          <a:stretch>
            <a:fillRect/>
          </a:stretch>
        </p:blipFill>
        <p:spPr bwMode="auto">
          <a:xfrm>
            <a:off x="762000" y="571500"/>
            <a:ext cx="7266384" cy="5089748"/>
          </a:xfrm>
          <a:prstGeom prst="rect">
            <a:avLst/>
          </a:prstGeom>
          <a:noFill/>
        </p:spPr>
      </p:pic>
      <p:pic>
        <p:nvPicPr>
          <p:cNvPr id="36" name="Picture 3" descr="I:\флешка\картинки\фк, здоровье\CIMG7180_enl.JPG"/>
          <p:cNvPicPr>
            <a:picLocks noChangeAspect="1" noChangeArrowheads="1"/>
          </p:cNvPicPr>
          <p:nvPr/>
        </p:nvPicPr>
        <p:blipFill>
          <a:blip r:embed="rId5" cstate="print"/>
          <a:srcRect/>
          <a:stretch>
            <a:fillRect/>
          </a:stretch>
        </p:blipFill>
        <p:spPr bwMode="auto">
          <a:xfrm>
            <a:off x="6336196" y="4221088"/>
            <a:ext cx="2275731" cy="15171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pic>
        <p:nvPicPr>
          <p:cNvPr id="45058" name="Picture 2" descr="C:\Users\леново\Desktop\3063.jpg"/>
          <p:cNvPicPr>
            <a:picLocks noChangeAspect="1" noChangeArrowheads="1"/>
          </p:cNvPicPr>
          <p:nvPr/>
        </p:nvPicPr>
        <p:blipFill>
          <a:blip r:embed="rId4" cstate="print"/>
          <a:srcRect/>
          <a:stretch>
            <a:fillRect/>
          </a:stretch>
        </p:blipFill>
        <p:spPr bwMode="auto">
          <a:xfrm>
            <a:off x="611560" y="548680"/>
            <a:ext cx="7992887" cy="5730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I:\флешка\картинки\фк, здоровье\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rot="20854780">
            <a:off x="528732" y="1759098"/>
            <a:ext cx="8064896" cy="1446550"/>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800" b="1" i="1" spc="50" dirty="0" smtClean="0">
                <a:ln w="11430">
                  <a:solidFill>
                    <a:schemeClr val="bg2">
                      <a:lumMod val="10000"/>
                    </a:schemeClr>
                  </a:solidFill>
                </a:ln>
                <a:solidFill>
                  <a:srgbClr val="99CC00"/>
                </a:solidFill>
                <a:effectLst>
                  <a:glow rad="228600">
                    <a:schemeClr val="accent4">
                      <a:satMod val="175000"/>
                      <a:alpha val="40000"/>
                    </a:schemeClr>
                  </a:glow>
                </a:effectLst>
                <a:latin typeface="Franklin Gothic Demi" pitchFamily="34" charset="0"/>
              </a:rPr>
              <a:t>Правила игры</a:t>
            </a:r>
            <a:endParaRPr lang="ru-RU" sz="8800" b="1" i="1" spc="50" dirty="0">
              <a:ln w="11430">
                <a:solidFill>
                  <a:schemeClr val="bg2">
                    <a:lumMod val="10000"/>
                  </a:schemeClr>
                </a:solidFill>
              </a:ln>
              <a:solidFill>
                <a:srgbClr val="99CC00"/>
              </a:solidFill>
              <a:effectLst>
                <a:glow rad="228600">
                  <a:schemeClr val="accent4">
                    <a:satMod val="175000"/>
                    <a:alpha val="40000"/>
                  </a:schemeClr>
                </a:glow>
              </a:effectLst>
              <a:latin typeface="Franklin Gothic Demi" pitchFamily="34" charset="0"/>
            </a:endParaRPr>
          </a:p>
        </p:txBody>
      </p:sp>
      <p:pic>
        <p:nvPicPr>
          <p:cNvPr id="1026" name="Picture 2" descr="G:\флешка\картинки\фк, здоровье\CIMG7180_enl.JPG"/>
          <p:cNvPicPr>
            <a:picLocks noChangeAspect="1" noChangeArrowheads="1"/>
          </p:cNvPicPr>
          <p:nvPr/>
        </p:nvPicPr>
        <p:blipFill>
          <a:blip r:embed="rId3" cstate="print"/>
          <a:srcRect/>
          <a:stretch>
            <a:fillRect/>
          </a:stretch>
        </p:blipFill>
        <p:spPr bwMode="auto">
          <a:xfrm>
            <a:off x="4067944" y="3212976"/>
            <a:ext cx="4139952" cy="27599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2770" name="Rectangle 2"/>
          <p:cNvSpPr>
            <a:spLocks noChangeArrowheads="1"/>
          </p:cNvSpPr>
          <p:nvPr/>
        </p:nvSpPr>
        <p:spPr bwMode="auto">
          <a:xfrm>
            <a:off x="755576" y="5373216"/>
            <a:ext cx="777686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000" b="0" i="1" u="none" strike="noStrike" cap="none" normalizeH="0" baseline="0" dirty="0" smtClean="0">
                <a:ln>
                  <a:noFill/>
                </a:ln>
                <a:solidFill>
                  <a:schemeClr val="tx2">
                    <a:lumMod val="75000"/>
                  </a:schemeClr>
                </a:solidFill>
                <a:effectLst/>
                <a:latin typeface="Georgia" pitchFamily="18" charset="0"/>
                <a:ea typeface="Times New Roman" pitchFamily="18" charset="0"/>
                <a:cs typeface="Arial" pitchFamily="34" charset="0"/>
              </a:rPr>
              <a:t>Если вы прикоснулись к своей шашке, то обязаны ей пойти, а после того, как переставили её на другое поле и отняли от шашки руку, считается, что ход сделан.</a:t>
            </a:r>
            <a:endParaRPr kumimoji="0" lang="ru-RU" sz="2000" b="0" i="1" u="none" strike="noStrike" cap="none" normalizeH="0" baseline="0" dirty="0" smtClean="0">
              <a:ln>
                <a:noFill/>
              </a:ln>
              <a:solidFill>
                <a:schemeClr val="tx2">
                  <a:lumMod val="75000"/>
                </a:schemeClr>
              </a:solidFill>
              <a:effectLst/>
              <a:latin typeface="Georgia" pitchFamily="18" charset="0"/>
              <a:cs typeface="Arial" pitchFamily="34" charset="0"/>
            </a:endParaRPr>
          </a:p>
        </p:txBody>
      </p:sp>
      <p:pic>
        <p:nvPicPr>
          <p:cNvPr id="33" name="Picture 2" descr="I:\флешка\картинки\фк, здоровье\h_wxfjvnhyo5q7vhlfrtwb0qk8d6lpos39_.jpg"/>
          <p:cNvPicPr>
            <a:picLocks noChangeAspect="1" noChangeArrowheads="1"/>
          </p:cNvPicPr>
          <p:nvPr/>
        </p:nvPicPr>
        <p:blipFill>
          <a:blip r:embed="rId4" cstate="print"/>
          <a:srcRect/>
          <a:stretch>
            <a:fillRect/>
          </a:stretch>
        </p:blipFill>
        <p:spPr bwMode="auto">
          <a:xfrm>
            <a:off x="1691680" y="476672"/>
            <a:ext cx="6076900" cy="50017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467544" y="5517232"/>
            <a:ext cx="8208912" cy="923330"/>
          </a:xfrm>
          <a:prstGeom prst="rect">
            <a:avLst/>
          </a:prstGeom>
        </p:spPr>
        <p:txBody>
          <a:bodyPr wrap="square">
            <a:spAutoFit/>
          </a:bodyPr>
          <a:lstStyle/>
          <a:p>
            <a:pPr lvl="0" eaLnBrk="0" fontAlgn="base" hangingPunct="0">
              <a:spcBef>
                <a:spcPct val="0"/>
              </a:spcBef>
              <a:spcAft>
                <a:spcPct val="0"/>
              </a:spcAft>
              <a:tabLst>
                <a:tab pos="457200" algn="l"/>
              </a:tabLst>
            </a:pPr>
            <a:r>
              <a:rPr lang="ru-RU" i="1" dirty="0" smtClean="0">
                <a:solidFill>
                  <a:schemeClr val="tx2">
                    <a:lumMod val="75000"/>
                  </a:schemeClr>
                </a:solidFill>
                <a:latin typeface="Georgia" pitchFamily="18" charset="0"/>
                <a:ea typeface="Times New Roman" pitchFamily="18" charset="0"/>
                <a:cs typeface="Arial" pitchFamily="34" charset="0"/>
              </a:rPr>
              <a:t>Начинают игру белые. Ходы делают по очереди (сначала белые, потом черные, затем снова белые и т.д.). Нельзя делать подряд несколько ходов. Простые шашки назад не ходят.</a:t>
            </a:r>
            <a:endParaRPr lang="ru-RU" i="1" dirty="0" smtClean="0">
              <a:solidFill>
                <a:schemeClr val="tx2">
                  <a:lumMod val="75000"/>
                </a:schemeClr>
              </a:solidFill>
              <a:latin typeface="Georgia" pitchFamily="18" charset="0"/>
              <a:cs typeface="Arial" pitchFamily="34" charset="0"/>
            </a:endParaRPr>
          </a:p>
        </p:txBody>
      </p:sp>
      <p:pic>
        <p:nvPicPr>
          <p:cNvPr id="34" name="Picture 2" descr="I:\флешка\картинки\фк, здоровье\7477982_595c290f.jpg"/>
          <p:cNvPicPr>
            <a:picLocks noChangeAspect="1" noChangeArrowheads="1"/>
          </p:cNvPicPr>
          <p:nvPr/>
        </p:nvPicPr>
        <p:blipFill>
          <a:blip r:embed="rId4" cstate="print"/>
          <a:srcRect/>
          <a:stretch>
            <a:fillRect/>
          </a:stretch>
        </p:blipFill>
        <p:spPr bwMode="auto">
          <a:xfrm>
            <a:off x="1475656" y="548680"/>
            <a:ext cx="6362614" cy="504055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683568" y="5733256"/>
            <a:ext cx="7848872" cy="646331"/>
          </a:xfrm>
          <a:prstGeom prst="rect">
            <a:avLst/>
          </a:prstGeom>
        </p:spPr>
        <p:txBody>
          <a:bodyPr wrap="square">
            <a:spAutoFit/>
          </a:bodyPr>
          <a:lstStyle/>
          <a:p>
            <a:r>
              <a:rPr lang="ru-RU" i="1" dirty="0" smtClean="0">
                <a:solidFill>
                  <a:schemeClr val="tx2">
                    <a:lumMod val="50000"/>
                  </a:schemeClr>
                </a:solidFill>
                <a:latin typeface="Georgia" pitchFamily="18" charset="0"/>
                <a:ea typeface="Times New Roman" pitchFamily="18" charset="0"/>
                <a:cs typeface="Arial" pitchFamily="34" charset="0"/>
              </a:rPr>
              <a:t>Шашки двигаются только по черным  полям по диагонали вперед на свободное соседнее поле</a:t>
            </a:r>
            <a:endParaRPr lang="ru-RU" i="1" dirty="0">
              <a:solidFill>
                <a:schemeClr val="tx2">
                  <a:lumMod val="50000"/>
                </a:schemeClr>
              </a:solidFill>
              <a:latin typeface="Georgia" pitchFamily="18" charset="0"/>
            </a:endParaRPr>
          </a:p>
        </p:txBody>
      </p:sp>
      <p:pic>
        <p:nvPicPr>
          <p:cNvPr id="34" name="Picture 1" descr="G:\флешка\картинки\фк, здоровье\143.gif"/>
          <p:cNvPicPr>
            <a:picLocks noChangeAspect="1" noChangeArrowheads="1"/>
          </p:cNvPicPr>
          <p:nvPr/>
        </p:nvPicPr>
        <p:blipFill>
          <a:blip r:embed="rId4" cstate="print"/>
          <a:srcRect/>
          <a:stretch>
            <a:fillRect/>
          </a:stretch>
        </p:blipFill>
        <p:spPr bwMode="auto">
          <a:xfrm>
            <a:off x="1763689" y="476672"/>
            <a:ext cx="5256584" cy="522211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pic>
        <p:nvPicPr>
          <p:cNvPr id="6146" name="Picture 2" descr="I:\флешка\картинки\фк, здоровье\349093_html_4fab1ef3.jpg"/>
          <p:cNvPicPr>
            <a:picLocks noChangeAspect="1" noChangeArrowheads="1"/>
          </p:cNvPicPr>
          <p:nvPr/>
        </p:nvPicPr>
        <p:blipFill>
          <a:blip r:embed="rId4" cstate="print"/>
          <a:srcRect/>
          <a:stretch>
            <a:fillRect/>
          </a:stretch>
        </p:blipFill>
        <p:spPr bwMode="auto">
          <a:xfrm>
            <a:off x="1907704" y="620688"/>
            <a:ext cx="5256584" cy="4608512"/>
          </a:xfrm>
          <a:prstGeom prst="rect">
            <a:avLst/>
          </a:prstGeom>
          <a:noFill/>
        </p:spPr>
      </p:pic>
      <p:sp>
        <p:nvSpPr>
          <p:cNvPr id="33" name="Прямоугольник 32"/>
          <p:cNvSpPr/>
          <p:nvPr/>
        </p:nvSpPr>
        <p:spPr>
          <a:xfrm>
            <a:off x="611560" y="5301208"/>
            <a:ext cx="7992888" cy="1354217"/>
          </a:xfrm>
          <a:prstGeom prst="rect">
            <a:avLst/>
          </a:prstGeom>
        </p:spPr>
        <p:txBody>
          <a:bodyPr wrap="square">
            <a:spAutoFit/>
          </a:bodyPr>
          <a:lstStyle/>
          <a:p>
            <a:pPr lvl="0"/>
            <a:r>
              <a:rPr lang="ru-RU" sz="1600" i="1" dirty="0" smtClean="0">
                <a:solidFill>
                  <a:schemeClr val="tx2">
                    <a:lumMod val="50000"/>
                  </a:schemeClr>
                </a:solidFill>
                <a:latin typeface="Georgia" pitchFamily="18" charset="0"/>
                <a:ea typeface="Times New Roman" pitchFamily="18" charset="0"/>
                <a:cs typeface="Arial" pitchFamily="34" charset="0"/>
              </a:rPr>
              <a:t>Если белая и черная простые шашки встретились и находятся на соседних полях по диагонали, а поле за шашкой противника свободно, игрок должен взять (побить) её и снять с доски. </a:t>
            </a:r>
            <a:r>
              <a:rPr lang="ru-RU" sz="1600" i="1" dirty="0" smtClean="0">
                <a:solidFill>
                  <a:schemeClr val="tx2">
                    <a:lumMod val="75000"/>
                  </a:schemeClr>
                </a:solidFill>
                <a:latin typeface="Georgia" pitchFamily="18" charset="0"/>
                <a:ea typeface="Times New Roman" pitchFamily="18" charset="0"/>
                <a:cs typeface="Arial" pitchFamily="34" charset="0"/>
              </a:rPr>
              <a:t>Брать (бить) шашку соперника можно ходом вперед и назад, если за ней есть свободное поле.</a:t>
            </a:r>
            <a:endParaRPr lang="ru-RU" sz="1600" i="1" dirty="0" smtClean="0">
              <a:solidFill>
                <a:schemeClr val="tx2">
                  <a:lumMod val="75000"/>
                </a:schemeClr>
              </a:solidFill>
              <a:latin typeface="Georgia" pitchFamily="18" charset="0"/>
              <a:cs typeface="Arial" pitchFamily="34" charset="0"/>
            </a:endParaRPr>
          </a:p>
          <a:p>
            <a:endParaRPr lang="ru-RU" i="1" dirty="0">
              <a:solidFill>
                <a:schemeClr val="tx2">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2770" name="Rectangle 2"/>
          <p:cNvSpPr>
            <a:spLocks noChangeArrowheads="1"/>
          </p:cNvSpPr>
          <p:nvPr/>
        </p:nvSpPr>
        <p:spPr bwMode="auto">
          <a:xfrm>
            <a:off x="683568" y="4869160"/>
            <a:ext cx="777686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1" u="none" strike="noStrike" cap="none" normalizeH="0" baseline="0" dirty="0" smtClean="0">
                <a:ln>
                  <a:noFill/>
                </a:ln>
                <a:solidFill>
                  <a:schemeClr val="tx2">
                    <a:lumMod val="75000"/>
                  </a:schemeClr>
                </a:solidFill>
                <a:effectLst/>
                <a:latin typeface="Georgia" pitchFamily="18" charset="0"/>
                <a:ea typeface="Times New Roman" pitchFamily="18" charset="0"/>
                <a:cs typeface="Arial" pitchFamily="34" charset="0"/>
              </a:rPr>
              <a:t>На доске может возникнуть такое положение, что под ударом окажутся сразу несколько шашек противника, тогда их берут (бьют), используя «мостик», перешагивая через каждую шашку на свободное поле за ней. Через два свободных поля перешагивать нельзя, так же как нельзя ходить через две свободные шашки.</a:t>
            </a:r>
            <a:endParaRPr kumimoji="0" lang="ru-RU" b="0" i="1" u="none" strike="noStrike" cap="none" normalizeH="0" baseline="0" dirty="0" smtClean="0">
              <a:ln>
                <a:noFill/>
              </a:ln>
              <a:solidFill>
                <a:schemeClr val="tx2">
                  <a:lumMod val="75000"/>
                </a:schemeClr>
              </a:solidFill>
              <a:effectLst/>
              <a:latin typeface="Georgia" pitchFamily="18" charset="0"/>
              <a:cs typeface="Arial" pitchFamily="34" charset="0"/>
            </a:endParaRPr>
          </a:p>
        </p:txBody>
      </p:sp>
      <p:pic>
        <p:nvPicPr>
          <p:cNvPr id="33" name="Picture 2" descr="http://www.fastcapital.ru/games/images/chess01-009.jpg"/>
          <p:cNvPicPr>
            <a:picLocks noChangeAspect="1" noChangeArrowheads="1"/>
          </p:cNvPicPr>
          <p:nvPr/>
        </p:nvPicPr>
        <p:blipFill>
          <a:blip r:embed="rId4" cstate="print"/>
          <a:srcRect/>
          <a:stretch>
            <a:fillRect/>
          </a:stretch>
        </p:blipFill>
        <p:spPr bwMode="auto">
          <a:xfrm>
            <a:off x="2267744" y="548680"/>
            <a:ext cx="4248472" cy="42484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7172" name="AutoShape 4" descr="http://weekend-by.ru/_ph/1/2/641759866.jpg"/>
          <p:cNvSpPr>
            <a:spLocks noChangeAspect="1" noChangeArrowheads="1"/>
          </p:cNvSpPr>
          <p:nvPr/>
        </p:nvSpPr>
        <p:spPr bwMode="auto">
          <a:xfrm>
            <a:off x="155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 name="Прямоугольник 34"/>
          <p:cNvSpPr/>
          <p:nvPr/>
        </p:nvSpPr>
        <p:spPr>
          <a:xfrm>
            <a:off x="539552" y="4869160"/>
            <a:ext cx="8064896" cy="1477328"/>
          </a:xfrm>
          <a:prstGeom prst="rect">
            <a:avLst/>
          </a:prstGeom>
        </p:spPr>
        <p:txBody>
          <a:bodyPr wrap="square">
            <a:spAutoFit/>
          </a:bodyPr>
          <a:lstStyle/>
          <a:p>
            <a:pPr lvl="0" eaLnBrk="0" fontAlgn="base" hangingPunct="0">
              <a:spcBef>
                <a:spcPct val="0"/>
              </a:spcBef>
              <a:spcAft>
                <a:spcPct val="0"/>
              </a:spcAft>
              <a:tabLst>
                <a:tab pos="457200" algn="l"/>
              </a:tabLst>
            </a:pPr>
            <a:r>
              <a:rPr lang="ru-RU" i="1" dirty="0" smtClean="0">
                <a:solidFill>
                  <a:schemeClr val="tx2">
                    <a:lumMod val="75000"/>
                  </a:schemeClr>
                </a:solidFill>
                <a:latin typeface="Georgia" pitchFamily="18" charset="0"/>
                <a:ea typeface="Times New Roman" pitchFamily="18" charset="0"/>
                <a:cs typeface="Arial" pitchFamily="34" charset="0"/>
              </a:rPr>
              <a:t>Если простая шашка, двигаясь по доске, достигает последнего ряда, она сразу превращается в дамку. Дамка может ходить вперед и назад по всем черным диагоналям на всю их длину, если они свободны от шашек. Дамка может брать сразу несколько шашек, если за каждой из них есть хотя бы одно свободное поле.</a:t>
            </a:r>
            <a:endParaRPr lang="ru-RU" i="1" dirty="0" smtClean="0">
              <a:solidFill>
                <a:schemeClr val="tx2">
                  <a:lumMod val="75000"/>
                </a:schemeClr>
              </a:solidFill>
              <a:latin typeface="Georgia" pitchFamily="18" charset="0"/>
              <a:cs typeface="Arial" pitchFamily="34" charset="0"/>
            </a:endParaRPr>
          </a:p>
        </p:txBody>
      </p:sp>
      <p:pic>
        <p:nvPicPr>
          <p:cNvPr id="10241" name="Picture 1" descr="C:\Users\леново\Desktop\Рисунок3.jpg"/>
          <p:cNvPicPr>
            <a:picLocks noChangeAspect="1" noChangeArrowheads="1"/>
          </p:cNvPicPr>
          <p:nvPr/>
        </p:nvPicPr>
        <p:blipFill>
          <a:blip r:embed="rId4" cstate="print"/>
          <a:srcRect/>
          <a:stretch>
            <a:fillRect/>
          </a:stretch>
        </p:blipFill>
        <p:spPr bwMode="auto">
          <a:xfrm>
            <a:off x="1835696" y="476672"/>
            <a:ext cx="5348287" cy="44148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pic>
        <p:nvPicPr>
          <p:cNvPr id="47106" name="Picture 2" descr="C:\Users\леново\Desktop\checkers-10.jpg"/>
          <p:cNvPicPr>
            <a:picLocks noChangeAspect="1" noChangeArrowheads="1"/>
          </p:cNvPicPr>
          <p:nvPr/>
        </p:nvPicPr>
        <p:blipFill>
          <a:blip r:embed="rId4" cstate="print"/>
          <a:srcRect/>
          <a:stretch>
            <a:fillRect/>
          </a:stretch>
        </p:blipFill>
        <p:spPr bwMode="auto">
          <a:xfrm>
            <a:off x="1979712" y="692696"/>
            <a:ext cx="5660082" cy="54622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4" name="Прямоугольник 33"/>
          <p:cNvSpPr/>
          <p:nvPr/>
        </p:nvSpPr>
        <p:spPr>
          <a:xfrm>
            <a:off x="467544" y="2395240"/>
            <a:ext cx="7920880" cy="4462760"/>
          </a:xfrm>
          <a:prstGeom prst="rect">
            <a:avLst/>
          </a:prstGeom>
        </p:spPr>
        <p:txBody>
          <a:bodyPr wrap="square">
            <a:spAutoFit/>
          </a:bodyPr>
          <a:lstStyle/>
          <a:p>
            <a:r>
              <a:rPr lang="ru-RU" i="1" dirty="0" smtClean="0">
                <a:solidFill>
                  <a:schemeClr val="tx2">
                    <a:lumMod val="50000"/>
                  </a:schemeClr>
                </a:solidFill>
                <a:latin typeface="Georgia" pitchFamily="18" charset="0"/>
                <a:cs typeface="Times New Roman" pitchFamily="18" charset="0"/>
              </a:rPr>
              <a:t>          </a:t>
            </a:r>
          </a:p>
          <a:p>
            <a:r>
              <a:rPr lang="ru-RU" sz="2000" i="1" dirty="0" smtClean="0">
                <a:solidFill>
                  <a:schemeClr val="tx2">
                    <a:lumMod val="50000"/>
                  </a:schemeClr>
                </a:solidFill>
                <a:latin typeface="Georgia" pitchFamily="18" charset="0"/>
                <a:cs typeface="Times New Roman" pitchFamily="18" charset="0"/>
              </a:rPr>
              <a:t>          </a:t>
            </a:r>
            <a:r>
              <a:rPr lang="ru-RU" sz="1600" i="1" u="sng" dirty="0" smtClean="0">
                <a:solidFill>
                  <a:schemeClr val="tx2">
                    <a:lumMod val="50000"/>
                  </a:schemeClr>
                </a:solidFill>
                <a:latin typeface="Georgia" pitchFamily="18" charset="0"/>
                <a:cs typeface="Times New Roman" pitchFamily="18" charset="0"/>
              </a:rPr>
              <a:t>Шашки</a:t>
            </a:r>
            <a:r>
              <a:rPr lang="ru-RU" sz="1600" i="1" dirty="0" smtClean="0">
                <a:solidFill>
                  <a:schemeClr val="tx2">
                    <a:lumMod val="50000"/>
                  </a:schemeClr>
                </a:solidFill>
                <a:latin typeface="Georgia" pitchFamily="18" charset="0"/>
                <a:cs typeface="Times New Roman" pitchFamily="18" charset="0"/>
              </a:rPr>
              <a:t> – игра для двух игроков на многоклеточной доске, подобной шахматной, специальными фишками-шашками.</a:t>
            </a:r>
          </a:p>
          <a:p>
            <a:r>
              <a:rPr lang="ru-RU" sz="1600" i="1" dirty="0" smtClean="0">
                <a:solidFill>
                  <a:schemeClr val="tx2">
                    <a:lumMod val="50000"/>
                  </a:schemeClr>
                </a:solidFill>
                <a:latin typeface="Georgia" pitchFamily="18" charset="0"/>
                <a:cs typeface="Times New Roman" pitchFamily="18" charset="0"/>
              </a:rPr>
              <a:t> Системы шашечной игры развивалась внутри национальных традиций.          </a:t>
            </a:r>
          </a:p>
          <a:p>
            <a:r>
              <a:rPr lang="ru-RU" sz="1600" i="1" dirty="0" smtClean="0">
                <a:solidFill>
                  <a:schemeClr val="tx2">
                    <a:lumMod val="50000"/>
                  </a:schemeClr>
                </a:solidFill>
                <a:latin typeface="Georgia" pitchFamily="18" charset="0"/>
                <a:cs typeface="Times New Roman" pitchFamily="18" charset="0"/>
              </a:rPr>
              <a:t>          </a:t>
            </a:r>
            <a:r>
              <a:rPr lang="ru-RU" sz="1600" i="1" dirty="0" smtClean="0">
                <a:solidFill>
                  <a:schemeClr val="tx2">
                    <a:lumMod val="50000"/>
                  </a:schemeClr>
                </a:solidFill>
                <a:latin typeface="Georgia" pitchFamily="18" charset="0"/>
              </a:rPr>
              <a:t>До сих пор  нет единого мнения историков, археологов о том, где и когда появилась игра в шашки.     </a:t>
            </a:r>
          </a:p>
          <a:p>
            <a:r>
              <a:rPr lang="ru-RU" sz="1600" i="1" dirty="0" smtClean="0">
                <a:solidFill>
                  <a:schemeClr val="tx2">
                    <a:lumMod val="50000"/>
                  </a:schemeClr>
                </a:solidFill>
                <a:latin typeface="Georgia" pitchFamily="18" charset="0"/>
              </a:rPr>
              <a:t>          Согласно древним документам, поклонниками игры были как фараоны Египта, так и греческий воин </a:t>
            </a:r>
            <a:r>
              <a:rPr lang="ru-RU" sz="1600" i="1" dirty="0" err="1" smtClean="0">
                <a:solidFill>
                  <a:schemeClr val="tx2">
                    <a:lumMod val="50000"/>
                  </a:schemeClr>
                </a:solidFill>
                <a:latin typeface="Georgia" pitchFamily="18" charset="0"/>
              </a:rPr>
              <a:t>Паламед</a:t>
            </a:r>
            <a:r>
              <a:rPr lang="ru-RU" sz="1600" i="1" dirty="0" smtClean="0">
                <a:solidFill>
                  <a:schemeClr val="tx2">
                    <a:lumMod val="50000"/>
                  </a:schemeClr>
                </a:solidFill>
                <a:latin typeface="Georgia" pitchFamily="18" charset="0"/>
              </a:rPr>
              <a:t>, участник многолетней осады Трои. Шашки упоминаются в мифе историка и философа Платона о том, как благодаря шашечной партии Гермес выиграл у Луны пять дней и прибавил их к 365 дням. </a:t>
            </a:r>
          </a:p>
          <a:p>
            <a:r>
              <a:rPr lang="ru-RU" sz="1600" i="1" dirty="0" smtClean="0">
                <a:solidFill>
                  <a:schemeClr val="tx2">
                    <a:lumMod val="50000"/>
                  </a:schemeClr>
                </a:solidFill>
                <a:latin typeface="Georgia" pitchFamily="18" charset="0"/>
              </a:rPr>
              <a:t>          Позднее игра в шашки стала популярной во всей средневековой Европе, ведь бой на клеточном поле напоминал сражения двух армий с дальними походами, победами и поражениями, захватом противника. </a:t>
            </a:r>
          </a:p>
          <a:p>
            <a:r>
              <a:rPr lang="ru-RU" dirty="0" smtClean="0">
                <a:solidFill>
                  <a:schemeClr val="accent2"/>
                </a:solidFill>
              </a:rPr>
              <a:t> </a:t>
            </a:r>
          </a:p>
          <a:p>
            <a:endParaRPr lang="ru-RU" dirty="0" smtClean="0">
              <a:solidFill>
                <a:schemeClr val="accent2"/>
              </a:solidFill>
              <a:latin typeface="Times New Roman" pitchFamily="18" charset="0"/>
              <a:cs typeface="Times New Roman" pitchFamily="18" charset="0"/>
            </a:endParaRPr>
          </a:p>
          <a:p>
            <a:endParaRPr lang="ru-RU" dirty="0"/>
          </a:p>
        </p:txBody>
      </p:sp>
      <p:pic>
        <p:nvPicPr>
          <p:cNvPr id="35" name="Picture 2" descr="I:\флешка\картинки\фк, здоровье\shashki-2.jpg"/>
          <p:cNvPicPr>
            <a:picLocks noChangeAspect="1" noChangeArrowheads="1"/>
          </p:cNvPicPr>
          <p:nvPr/>
        </p:nvPicPr>
        <p:blipFill>
          <a:blip r:embed="rId4" cstate="print"/>
          <a:srcRect/>
          <a:stretch>
            <a:fillRect/>
          </a:stretch>
        </p:blipFill>
        <p:spPr bwMode="auto">
          <a:xfrm>
            <a:off x="467544" y="476672"/>
            <a:ext cx="2880940" cy="227687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pic>
        <p:nvPicPr>
          <p:cNvPr id="4097" name="Picture 1" descr="C:\Users\леново\Desktop\Рисунок2.jpg"/>
          <p:cNvPicPr>
            <a:picLocks noChangeAspect="1" noChangeArrowheads="1"/>
          </p:cNvPicPr>
          <p:nvPr/>
        </p:nvPicPr>
        <p:blipFill>
          <a:blip r:embed="rId4" cstate="print"/>
          <a:srcRect/>
          <a:stretch>
            <a:fillRect/>
          </a:stretch>
        </p:blipFill>
        <p:spPr bwMode="auto">
          <a:xfrm>
            <a:off x="1881188" y="765175"/>
            <a:ext cx="5381625" cy="53276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I:\флешка\картинки\фк, здоровье\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rot="20854780">
            <a:off x="824173" y="1257982"/>
            <a:ext cx="7569999" cy="2800767"/>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800" b="1" i="1" spc="50" dirty="0" smtClean="0">
                <a:ln w="11430">
                  <a:solidFill>
                    <a:schemeClr val="bg2">
                      <a:lumMod val="10000"/>
                    </a:schemeClr>
                  </a:solidFill>
                </a:ln>
                <a:solidFill>
                  <a:srgbClr val="99CC00"/>
                </a:solidFill>
                <a:effectLst>
                  <a:glow rad="228600">
                    <a:schemeClr val="accent4">
                      <a:satMod val="175000"/>
                      <a:alpha val="40000"/>
                    </a:schemeClr>
                  </a:glow>
                </a:effectLst>
                <a:latin typeface="Franklin Gothic Demi" pitchFamily="34" charset="0"/>
              </a:rPr>
              <a:t>Спасибо за внимание!</a:t>
            </a:r>
            <a:endParaRPr lang="ru-RU" sz="8800" b="1" i="1" spc="50" dirty="0">
              <a:ln w="11430">
                <a:solidFill>
                  <a:schemeClr val="bg2">
                    <a:lumMod val="10000"/>
                  </a:schemeClr>
                </a:solidFill>
              </a:ln>
              <a:solidFill>
                <a:srgbClr val="99CC00"/>
              </a:solidFill>
              <a:effectLst>
                <a:glow rad="228600">
                  <a:schemeClr val="accent4">
                    <a:satMod val="175000"/>
                    <a:alpha val="40000"/>
                  </a:schemeClr>
                </a:glow>
              </a:effectLst>
              <a:latin typeface="Franklin Gothic Demi" pitchFamily="34" charset="0"/>
            </a:endParaRPr>
          </a:p>
        </p:txBody>
      </p:sp>
      <p:sp>
        <p:nvSpPr>
          <p:cNvPr id="6" name="Прямоугольник 5"/>
          <p:cNvSpPr/>
          <p:nvPr/>
        </p:nvSpPr>
        <p:spPr>
          <a:xfrm>
            <a:off x="2987824" y="4941168"/>
            <a:ext cx="5237331"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smtClean="0">
                <a:ln w="11430"/>
                <a:solidFill>
                  <a:srgbClr val="002060"/>
                </a:solidFill>
                <a:effectLst>
                  <a:outerShdw blurRad="80000" dist="40000" dir="5040000" algn="tl">
                    <a:srgbClr val="000000">
                      <a:alpha val="30000"/>
                    </a:srgbClr>
                  </a:outerShdw>
                </a:effectLst>
                <a:latin typeface="Georgia" pitchFamily="18" charset="0"/>
              </a:rPr>
              <a:t>Презентацию подготовила</a:t>
            </a:r>
          </a:p>
          <a:p>
            <a:pPr algn="ctr"/>
            <a:r>
              <a:rPr lang="ru-RU" sz="2000" b="1" dirty="0" smtClean="0">
                <a:ln w="11430"/>
                <a:solidFill>
                  <a:srgbClr val="002060"/>
                </a:solidFill>
                <a:effectLst>
                  <a:outerShdw blurRad="80000" dist="40000" dir="5040000" algn="tl">
                    <a:srgbClr val="000000">
                      <a:alpha val="30000"/>
                    </a:srgbClr>
                  </a:outerShdw>
                </a:effectLst>
                <a:latin typeface="Georgia" pitchFamily="18" charset="0"/>
              </a:rPr>
              <a:t> с использованием сети Интернет</a:t>
            </a:r>
          </a:p>
          <a:p>
            <a:pPr algn="ctr"/>
            <a:r>
              <a:rPr lang="ru-RU" sz="2000" b="1" dirty="0" smtClean="0">
                <a:ln w="11430"/>
                <a:solidFill>
                  <a:srgbClr val="002060"/>
                </a:solidFill>
                <a:effectLst>
                  <a:outerShdw blurRad="80000" dist="40000" dir="5040000" algn="tl">
                    <a:srgbClr val="000000">
                      <a:alpha val="30000"/>
                    </a:srgbClr>
                  </a:outerShdw>
                </a:effectLst>
                <a:latin typeface="Georgia" pitchFamily="18" charset="0"/>
              </a:rPr>
              <a:t>инструктор по физической культуре</a:t>
            </a:r>
          </a:p>
          <a:p>
            <a:pPr algn="ctr"/>
            <a:r>
              <a:rPr lang="ru-RU" sz="2000" b="1" dirty="0" smtClean="0">
                <a:ln w="11430"/>
                <a:solidFill>
                  <a:srgbClr val="002060"/>
                </a:solidFill>
                <a:effectLst>
                  <a:outerShdw blurRad="80000" dist="40000" dir="5040000" algn="tl">
                    <a:srgbClr val="000000">
                      <a:alpha val="30000"/>
                    </a:srgbClr>
                  </a:outerShdw>
                </a:effectLst>
                <a:latin typeface="Georgia" pitchFamily="18" charset="0"/>
              </a:rPr>
              <a:t> </a:t>
            </a:r>
            <a:r>
              <a:rPr lang="ru-RU" sz="2000" b="1" dirty="0" err="1" smtClean="0">
                <a:ln w="11430"/>
                <a:solidFill>
                  <a:srgbClr val="002060"/>
                </a:solidFill>
                <a:effectLst>
                  <a:outerShdw blurRad="80000" dist="40000" dir="5040000" algn="tl">
                    <a:srgbClr val="000000">
                      <a:alpha val="30000"/>
                    </a:srgbClr>
                  </a:outerShdw>
                </a:effectLst>
                <a:latin typeface="Georgia" pitchFamily="18" charset="0"/>
              </a:rPr>
              <a:t>Касаткина.Т.А</a:t>
            </a:r>
            <a:r>
              <a:rPr lang="ru-RU" sz="2000" b="1" dirty="0" smtClean="0">
                <a:ln w="11430"/>
                <a:solidFill>
                  <a:srgbClr val="002060"/>
                </a:solidFill>
                <a:effectLst>
                  <a:outerShdw blurRad="80000" dist="40000" dir="5040000" algn="tl">
                    <a:srgbClr val="000000">
                      <a:alpha val="30000"/>
                    </a:srgbClr>
                  </a:outerShdw>
                </a:effectLst>
                <a:latin typeface="Georgia" pitchFamily="18" charset="0"/>
              </a:rPr>
              <a:t>.</a:t>
            </a:r>
            <a:endParaRPr lang="ru-RU" sz="2000" b="1" dirty="0">
              <a:ln w="11430"/>
              <a:solidFill>
                <a:srgbClr val="002060"/>
              </a:solidFill>
              <a:effectLst>
                <a:outerShdw blurRad="80000" dist="40000" dir="5040000" algn="tl">
                  <a:srgbClr val="000000">
                    <a:alpha val="3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611560" y="5661248"/>
            <a:ext cx="7992888" cy="646331"/>
          </a:xfrm>
          <a:prstGeom prst="rect">
            <a:avLst/>
          </a:prstGeom>
        </p:spPr>
        <p:txBody>
          <a:bodyPr wrap="square">
            <a:spAutoFit/>
          </a:bodyPr>
          <a:lstStyle/>
          <a:p>
            <a:r>
              <a:rPr lang="ru-RU" i="1" dirty="0" smtClean="0">
                <a:solidFill>
                  <a:schemeClr val="tx2">
                    <a:lumMod val="50000"/>
                  </a:schemeClr>
                </a:solidFill>
                <a:latin typeface="Georgia" pitchFamily="18" charset="0"/>
              </a:rPr>
              <a:t>Игры, похожие на шашки, т.е. которые велись на поле с нанесённой на ней сеткой, одинаковыми фигурами, известны с глубокой древности</a:t>
            </a:r>
            <a:endParaRPr lang="ru-RU" dirty="0">
              <a:solidFill>
                <a:schemeClr val="tx2">
                  <a:lumMod val="50000"/>
                </a:schemeClr>
              </a:solidFill>
              <a:latin typeface="Georgia" pitchFamily="18" charset="0"/>
            </a:endParaRPr>
          </a:p>
        </p:txBody>
      </p:sp>
      <p:pic>
        <p:nvPicPr>
          <p:cNvPr id="29697" name="Picture 1" descr="C:\Users\леново\Desktop\Рисунок1.png"/>
          <p:cNvPicPr>
            <a:picLocks noChangeAspect="1" noChangeArrowheads="1"/>
          </p:cNvPicPr>
          <p:nvPr/>
        </p:nvPicPr>
        <p:blipFill>
          <a:blip r:embed="rId4" cstate="print"/>
          <a:srcRect/>
          <a:stretch>
            <a:fillRect/>
          </a:stretch>
        </p:blipFill>
        <p:spPr bwMode="auto">
          <a:xfrm>
            <a:off x="467544" y="476673"/>
            <a:ext cx="8136904" cy="53285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467544" y="5877272"/>
            <a:ext cx="7992888" cy="369332"/>
          </a:xfrm>
          <a:prstGeom prst="rect">
            <a:avLst/>
          </a:prstGeom>
        </p:spPr>
        <p:txBody>
          <a:bodyPr wrap="square">
            <a:spAutoFit/>
          </a:bodyPr>
          <a:lstStyle/>
          <a:p>
            <a:pPr algn="ctr"/>
            <a:r>
              <a:rPr lang="ru-RU" i="1" dirty="0" smtClean="0">
                <a:solidFill>
                  <a:schemeClr val="tx2">
                    <a:lumMod val="50000"/>
                  </a:schemeClr>
                </a:solidFill>
                <a:latin typeface="Georgia" pitchFamily="18" charset="0"/>
              </a:rPr>
              <a:t>Такую игру обнаружили археологи при раскопках в Египте. </a:t>
            </a:r>
            <a:endParaRPr lang="ru-RU" i="1" dirty="0">
              <a:solidFill>
                <a:schemeClr val="tx2">
                  <a:lumMod val="50000"/>
                </a:schemeClr>
              </a:solidFill>
              <a:latin typeface="Georgia" pitchFamily="18" charset="0"/>
            </a:endParaRPr>
          </a:p>
        </p:txBody>
      </p:sp>
      <p:pic>
        <p:nvPicPr>
          <p:cNvPr id="10242" name="Picture 2" descr="http://bizzarrobazar.files.wordpress.com/2013/01/lawrence_alma-tadema_egyptian_chess_players.jpg"/>
          <p:cNvPicPr>
            <a:picLocks noChangeAspect="1" noChangeArrowheads="1"/>
          </p:cNvPicPr>
          <p:nvPr/>
        </p:nvPicPr>
        <p:blipFill>
          <a:blip r:embed="rId4" cstate="print"/>
          <a:srcRect/>
          <a:stretch>
            <a:fillRect/>
          </a:stretch>
        </p:blipFill>
        <p:spPr bwMode="auto">
          <a:xfrm>
            <a:off x="755576" y="476672"/>
            <a:ext cx="7695431" cy="540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539552" y="6021288"/>
            <a:ext cx="8064896" cy="369332"/>
          </a:xfrm>
          <a:prstGeom prst="rect">
            <a:avLst/>
          </a:prstGeom>
        </p:spPr>
        <p:txBody>
          <a:bodyPr wrap="square">
            <a:spAutoFit/>
          </a:bodyPr>
          <a:lstStyle/>
          <a:p>
            <a:pPr algn="ctr"/>
            <a:r>
              <a:rPr lang="ru-RU" i="1" dirty="0" smtClean="0">
                <a:solidFill>
                  <a:schemeClr val="tx2">
                    <a:lumMod val="50000"/>
                  </a:schemeClr>
                </a:solidFill>
                <a:latin typeface="Georgia" pitchFamily="18" charset="0"/>
              </a:rPr>
              <a:t>Другая версия - игра произошла от мавританской игры «</a:t>
            </a:r>
            <a:r>
              <a:rPr lang="ru-RU" i="1" dirty="0" err="1" smtClean="0">
                <a:solidFill>
                  <a:schemeClr val="tx2">
                    <a:lumMod val="50000"/>
                  </a:schemeClr>
                </a:solidFill>
                <a:latin typeface="Georgia" pitchFamily="18" charset="0"/>
              </a:rPr>
              <a:t>алькерк</a:t>
            </a:r>
            <a:r>
              <a:rPr lang="ru-RU" i="1" dirty="0" smtClean="0">
                <a:solidFill>
                  <a:schemeClr val="tx2">
                    <a:lumMod val="50000"/>
                  </a:schemeClr>
                </a:solidFill>
                <a:latin typeface="Georgia" pitchFamily="18" charset="0"/>
              </a:rPr>
              <a:t>».</a:t>
            </a:r>
            <a:endParaRPr lang="ru-RU" i="1" dirty="0">
              <a:solidFill>
                <a:schemeClr val="tx2">
                  <a:lumMod val="50000"/>
                </a:schemeClr>
              </a:solidFill>
              <a:latin typeface="Georgia" pitchFamily="18" charset="0"/>
            </a:endParaRPr>
          </a:p>
        </p:txBody>
      </p:sp>
      <p:pic>
        <p:nvPicPr>
          <p:cNvPr id="34" name="Рисунок 33"/>
          <p:cNvPicPr/>
          <p:nvPr/>
        </p:nvPicPr>
        <p:blipFill>
          <a:blip r:embed="rId4" cstate="print"/>
          <a:srcRect/>
          <a:stretch>
            <a:fillRect/>
          </a:stretch>
        </p:blipFill>
        <p:spPr bwMode="auto">
          <a:xfrm>
            <a:off x="827584" y="548680"/>
            <a:ext cx="7488832"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539552" y="5733256"/>
            <a:ext cx="8064896" cy="646331"/>
          </a:xfrm>
          <a:prstGeom prst="rect">
            <a:avLst/>
          </a:prstGeom>
        </p:spPr>
        <p:txBody>
          <a:bodyPr wrap="square">
            <a:spAutoFit/>
          </a:bodyPr>
          <a:lstStyle/>
          <a:p>
            <a:pPr algn="ctr"/>
            <a:r>
              <a:rPr lang="ru-RU" i="1" dirty="0" smtClean="0">
                <a:solidFill>
                  <a:schemeClr val="tx2">
                    <a:lumMod val="50000"/>
                  </a:schemeClr>
                </a:solidFill>
                <a:latin typeface="Georgia" pitchFamily="18" charset="0"/>
              </a:rPr>
              <a:t>В Риме играли в «</a:t>
            </a:r>
            <a:r>
              <a:rPr lang="ru-RU" i="1" dirty="0" err="1" smtClean="0">
                <a:solidFill>
                  <a:schemeClr val="tx2">
                    <a:lumMod val="50000"/>
                  </a:schemeClr>
                </a:solidFill>
                <a:latin typeface="Georgia" pitchFamily="18" charset="0"/>
              </a:rPr>
              <a:t>латрункули</a:t>
            </a:r>
            <a:r>
              <a:rPr lang="ru-RU" i="1" dirty="0" smtClean="0">
                <a:solidFill>
                  <a:schemeClr val="tx2">
                    <a:lumMod val="50000"/>
                  </a:schemeClr>
                </a:solidFill>
                <a:latin typeface="Georgia" pitchFamily="18" charset="0"/>
              </a:rPr>
              <a:t>», возможно, что эта игра — одна из прародителей современных шашек.</a:t>
            </a:r>
            <a:endParaRPr lang="ru-RU" i="1" dirty="0">
              <a:solidFill>
                <a:schemeClr val="tx2">
                  <a:lumMod val="50000"/>
                </a:schemeClr>
              </a:solidFill>
              <a:latin typeface="Georgia" pitchFamily="18" charset="0"/>
            </a:endParaRPr>
          </a:p>
        </p:txBody>
      </p:sp>
      <p:pic>
        <p:nvPicPr>
          <p:cNvPr id="34" name="Picture 2" descr="J:\111111\35135835_Alma_Tadema_Catullus_at_Lesbias.jpg"/>
          <p:cNvPicPr>
            <a:picLocks noChangeAspect="1" noChangeArrowheads="1"/>
          </p:cNvPicPr>
          <p:nvPr/>
        </p:nvPicPr>
        <p:blipFill>
          <a:blip r:embed="rId4" cstate="print"/>
          <a:srcRect/>
          <a:stretch>
            <a:fillRect/>
          </a:stretch>
        </p:blipFill>
        <p:spPr bwMode="auto">
          <a:xfrm>
            <a:off x="1115616" y="476672"/>
            <a:ext cx="7234039" cy="51845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827584" y="5589240"/>
            <a:ext cx="8064896" cy="646331"/>
          </a:xfrm>
          <a:prstGeom prst="rect">
            <a:avLst/>
          </a:prstGeom>
        </p:spPr>
        <p:txBody>
          <a:bodyPr wrap="square">
            <a:spAutoFit/>
          </a:bodyPr>
          <a:lstStyle/>
          <a:p>
            <a:r>
              <a:rPr lang="ru-RU" i="1" dirty="0" smtClean="0">
                <a:solidFill>
                  <a:schemeClr val="tx2">
                    <a:lumMod val="50000"/>
                  </a:schemeClr>
                </a:solidFill>
                <a:latin typeface="Georgia" pitchFamily="18" charset="0"/>
              </a:rPr>
              <a:t>В Россию шашки попали примерно в середине Х в. Шашки на Руси назывались тавлеями. </a:t>
            </a:r>
            <a:endParaRPr lang="ru-RU" i="1" dirty="0">
              <a:solidFill>
                <a:schemeClr val="tx2">
                  <a:lumMod val="50000"/>
                </a:schemeClr>
              </a:solidFill>
              <a:latin typeface="Georgia" pitchFamily="18" charset="0"/>
            </a:endParaRPr>
          </a:p>
        </p:txBody>
      </p:sp>
      <p:pic>
        <p:nvPicPr>
          <p:cNvPr id="34" name="Picture 2" descr="J:\111111\be78fdfd854abe4e12ac4ee7008085f5.jpg"/>
          <p:cNvPicPr>
            <a:picLocks noChangeAspect="1" noChangeArrowheads="1"/>
          </p:cNvPicPr>
          <p:nvPr/>
        </p:nvPicPr>
        <p:blipFill>
          <a:blip r:embed="rId4" cstate="print"/>
          <a:srcRect/>
          <a:stretch>
            <a:fillRect/>
          </a:stretch>
        </p:blipFill>
        <p:spPr bwMode="auto">
          <a:xfrm>
            <a:off x="611560" y="476672"/>
            <a:ext cx="7776864" cy="50405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539552" y="5445224"/>
            <a:ext cx="7920880" cy="923330"/>
          </a:xfrm>
          <a:prstGeom prst="rect">
            <a:avLst/>
          </a:prstGeom>
        </p:spPr>
        <p:txBody>
          <a:bodyPr wrap="square">
            <a:spAutoFit/>
          </a:bodyPr>
          <a:lstStyle/>
          <a:p>
            <a:pPr algn="ctr"/>
            <a:r>
              <a:rPr lang="ru-RU" i="1" dirty="0" smtClean="0">
                <a:solidFill>
                  <a:schemeClr val="tx2">
                    <a:lumMod val="50000"/>
                  </a:schemeClr>
                </a:solidFill>
                <a:latin typeface="Georgia" pitchFamily="18" charset="0"/>
                <a:cs typeface="Times New Roman" pitchFamily="18" charset="0"/>
              </a:rPr>
              <a:t> При Петре </a:t>
            </a:r>
            <a:r>
              <a:rPr lang="en-US" i="1" dirty="0" smtClean="0">
                <a:solidFill>
                  <a:schemeClr val="tx2">
                    <a:lumMod val="50000"/>
                  </a:schemeClr>
                </a:solidFill>
                <a:latin typeface="Georgia" pitchFamily="18" charset="0"/>
                <a:cs typeface="Times New Roman" pitchFamily="18" charset="0"/>
              </a:rPr>
              <a:t>I</a:t>
            </a:r>
            <a:r>
              <a:rPr lang="ru-RU" i="1" dirty="0" smtClean="0">
                <a:solidFill>
                  <a:schemeClr val="tx2">
                    <a:lumMod val="50000"/>
                  </a:schemeClr>
                </a:solidFill>
                <a:latin typeface="Georgia" pitchFamily="18" charset="0"/>
                <a:cs typeface="Times New Roman" pitchFamily="18" charset="0"/>
              </a:rPr>
              <a:t> появилась такая разновидность игры, как «русские шашки». Бой ведется на стандартной 64-клеточной доске. Используется по 12 фишек. </a:t>
            </a:r>
            <a:endParaRPr lang="ru-RU" i="1" dirty="0">
              <a:solidFill>
                <a:srgbClr val="C00000"/>
              </a:solidFill>
            </a:endParaRPr>
          </a:p>
        </p:txBody>
      </p:sp>
      <p:pic>
        <p:nvPicPr>
          <p:cNvPr id="34" name="Picture 2" descr="J:\111111\assamblei.jpg"/>
          <p:cNvPicPr>
            <a:picLocks noChangeAspect="1" noChangeArrowheads="1"/>
          </p:cNvPicPr>
          <p:nvPr/>
        </p:nvPicPr>
        <p:blipFill>
          <a:blip r:embed="rId4" cstate="print"/>
          <a:srcRect/>
          <a:stretch>
            <a:fillRect/>
          </a:stretch>
        </p:blipFill>
        <p:spPr bwMode="auto">
          <a:xfrm>
            <a:off x="683568" y="476672"/>
            <a:ext cx="7776864" cy="48965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флешка\картинки\фк, здоровье\game.jpg"/>
          <p:cNvPicPr>
            <a:picLocks noChangeAspect="1" noChangeArrowheads="1"/>
          </p:cNvPicPr>
          <p:nvPr/>
        </p:nvPicPr>
        <p:blipFill>
          <a:blip r:embed="rId2" cstate="print"/>
          <a:srcRect/>
          <a:stretch>
            <a:fillRect/>
          </a:stretch>
        </p:blipFill>
        <p:spPr bwMode="auto">
          <a:xfrm>
            <a:off x="0" y="548680"/>
            <a:ext cx="476250" cy="990600"/>
          </a:xfrm>
          <a:prstGeom prst="rect">
            <a:avLst/>
          </a:prstGeom>
          <a:noFill/>
        </p:spPr>
      </p:pic>
      <p:pic>
        <p:nvPicPr>
          <p:cNvPr id="16386" name="Picture 2" descr="I:\флешка\картинки\фк, здоровье\game.jpg"/>
          <p:cNvPicPr>
            <a:picLocks noChangeAspect="1" noChangeArrowheads="1"/>
          </p:cNvPicPr>
          <p:nvPr/>
        </p:nvPicPr>
        <p:blipFill>
          <a:blip r:embed="rId2" cstate="print"/>
          <a:srcRect/>
          <a:stretch>
            <a:fillRect/>
          </a:stretch>
        </p:blipFill>
        <p:spPr bwMode="auto">
          <a:xfrm>
            <a:off x="0" y="1628800"/>
            <a:ext cx="476250" cy="990600"/>
          </a:xfrm>
          <a:prstGeom prst="rect">
            <a:avLst/>
          </a:prstGeom>
          <a:noFill/>
        </p:spPr>
      </p:pic>
      <p:pic>
        <p:nvPicPr>
          <p:cNvPr id="16387" name="Picture 3" descr="I:\флешка\картинки\фк, здоровье\game.jpg"/>
          <p:cNvPicPr>
            <a:picLocks noChangeAspect="1" noChangeArrowheads="1"/>
          </p:cNvPicPr>
          <p:nvPr/>
        </p:nvPicPr>
        <p:blipFill>
          <a:blip r:embed="rId2" cstate="print"/>
          <a:srcRect/>
          <a:stretch>
            <a:fillRect/>
          </a:stretch>
        </p:blipFill>
        <p:spPr bwMode="auto">
          <a:xfrm>
            <a:off x="0" y="2708920"/>
            <a:ext cx="476250" cy="990600"/>
          </a:xfrm>
          <a:prstGeom prst="rect">
            <a:avLst/>
          </a:prstGeom>
          <a:noFill/>
        </p:spPr>
      </p:pic>
      <p:pic>
        <p:nvPicPr>
          <p:cNvPr id="16388" name="Picture 4" descr="I:\флешка\картинки\фк, здоровье\game.jpg"/>
          <p:cNvPicPr>
            <a:picLocks noChangeAspect="1" noChangeArrowheads="1"/>
          </p:cNvPicPr>
          <p:nvPr/>
        </p:nvPicPr>
        <p:blipFill>
          <a:blip r:embed="rId2" cstate="print"/>
          <a:srcRect/>
          <a:stretch>
            <a:fillRect/>
          </a:stretch>
        </p:blipFill>
        <p:spPr bwMode="auto">
          <a:xfrm>
            <a:off x="0" y="3789040"/>
            <a:ext cx="476250" cy="990600"/>
          </a:xfrm>
          <a:prstGeom prst="rect">
            <a:avLst/>
          </a:prstGeom>
          <a:noFill/>
        </p:spPr>
      </p:pic>
      <p:pic>
        <p:nvPicPr>
          <p:cNvPr id="16389" name="Picture 5" descr="I:\флешка\картинки\фк, здоровье\game.jpg"/>
          <p:cNvPicPr>
            <a:picLocks noChangeAspect="1" noChangeArrowheads="1"/>
          </p:cNvPicPr>
          <p:nvPr/>
        </p:nvPicPr>
        <p:blipFill>
          <a:blip r:embed="rId2" cstate="print"/>
          <a:srcRect/>
          <a:stretch>
            <a:fillRect/>
          </a:stretch>
        </p:blipFill>
        <p:spPr bwMode="auto">
          <a:xfrm>
            <a:off x="0" y="4797152"/>
            <a:ext cx="476250" cy="990600"/>
          </a:xfrm>
          <a:prstGeom prst="rect">
            <a:avLst/>
          </a:prstGeom>
          <a:noFill/>
        </p:spPr>
      </p:pic>
      <p:pic>
        <p:nvPicPr>
          <p:cNvPr id="16390" name="Picture 6" descr="I:\флешка\картинки\фк, здоровье\game.jpg"/>
          <p:cNvPicPr>
            <a:picLocks noChangeAspect="1" noChangeArrowheads="1"/>
          </p:cNvPicPr>
          <p:nvPr/>
        </p:nvPicPr>
        <p:blipFill>
          <a:blip r:embed="rId2" cstate="print"/>
          <a:srcRect/>
          <a:stretch>
            <a:fillRect/>
          </a:stretch>
        </p:blipFill>
        <p:spPr bwMode="auto">
          <a:xfrm>
            <a:off x="0" y="5867400"/>
            <a:ext cx="476250" cy="990600"/>
          </a:xfrm>
          <a:prstGeom prst="rect">
            <a:avLst/>
          </a:prstGeom>
          <a:noFill/>
        </p:spPr>
      </p:pic>
      <p:pic>
        <p:nvPicPr>
          <p:cNvPr id="16391" name="Picture 7" descr="I:\флешка\картинки\фк, здоровье\game.jpg"/>
          <p:cNvPicPr>
            <a:picLocks noChangeAspect="1" noChangeArrowheads="1"/>
          </p:cNvPicPr>
          <p:nvPr/>
        </p:nvPicPr>
        <p:blipFill>
          <a:blip r:embed="rId2" cstate="print"/>
          <a:srcRect/>
          <a:stretch>
            <a:fillRect/>
          </a:stretch>
        </p:blipFill>
        <p:spPr bwMode="auto">
          <a:xfrm>
            <a:off x="8667750" y="548680"/>
            <a:ext cx="476250" cy="990600"/>
          </a:xfrm>
          <a:prstGeom prst="rect">
            <a:avLst/>
          </a:prstGeom>
          <a:noFill/>
        </p:spPr>
      </p:pic>
      <p:pic>
        <p:nvPicPr>
          <p:cNvPr id="16392" name="Picture 8" descr="I:\флешка\картинки\фк, здоровье\game.jpg"/>
          <p:cNvPicPr>
            <a:picLocks noChangeAspect="1" noChangeArrowheads="1"/>
          </p:cNvPicPr>
          <p:nvPr/>
        </p:nvPicPr>
        <p:blipFill>
          <a:blip r:embed="rId2" cstate="print"/>
          <a:srcRect/>
          <a:stretch>
            <a:fillRect/>
          </a:stretch>
        </p:blipFill>
        <p:spPr bwMode="auto">
          <a:xfrm>
            <a:off x="8667750" y="1628800"/>
            <a:ext cx="476250" cy="990600"/>
          </a:xfrm>
          <a:prstGeom prst="rect">
            <a:avLst/>
          </a:prstGeom>
          <a:noFill/>
        </p:spPr>
      </p:pic>
      <p:pic>
        <p:nvPicPr>
          <p:cNvPr id="16393" name="Picture 9" descr="I:\флешка\картинки\фк, здоровье\game.jpg"/>
          <p:cNvPicPr>
            <a:picLocks noChangeAspect="1" noChangeArrowheads="1"/>
          </p:cNvPicPr>
          <p:nvPr/>
        </p:nvPicPr>
        <p:blipFill>
          <a:blip r:embed="rId2" cstate="print"/>
          <a:srcRect/>
          <a:stretch>
            <a:fillRect/>
          </a:stretch>
        </p:blipFill>
        <p:spPr bwMode="auto">
          <a:xfrm>
            <a:off x="8667750" y="2636912"/>
            <a:ext cx="476250" cy="990600"/>
          </a:xfrm>
          <a:prstGeom prst="rect">
            <a:avLst/>
          </a:prstGeom>
          <a:noFill/>
        </p:spPr>
      </p:pic>
      <p:pic>
        <p:nvPicPr>
          <p:cNvPr id="16394" name="Picture 10" descr="I:\флешка\картинки\фк, здоровье\game.jpg"/>
          <p:cNvPicPr>
            <a:picLocks noChangeAspect="1" noChangeArrowheads="1"/>
          </p:cNvPicPr>
          <p:nvPr/>
        </p:nvPicPr>
        <p:blipFill>
          <a:blip r:embed="rId2" cstate="print"/>
          <a:srcRect/>
          <a:stretch>
            <a:fillRect/>
          </a:stretch>
        </p:blipFill>
        <p:spPr bwMode="auto">
          <a:xfrm>
            <a:off x="8667750" y="3717032"/>
            <a:ext cx="476250" cy="990600"/>
          </a:xfrm>
          <a:prstGeom prst="rect">
            <a:avLst/>
          </a:prstGeom>
          <a:noFill/>
        </p:spPr>
      </p:pic>
      <p:pic>
        <p:nvPicPr>
          <p:cNvPr id="16395" name="Picture 11" descr="I:\флешка\картинки\фк, здоровье\game.jpg"/>
          <p:cNvPicPr>
            <a:picLocks noChangeAspect="1" noChangeArrowheads="1"/>
          </p:cNvPicPr>
          <p:nvPr/>
        </p:nvPicPr>
        <p:blipFill>
          <a:blip r:embed="rId2" cstate="print"/>
          <a:srcRect/>
          <a:stretch>
            <a:fillRect/>
          </a:stretch>
        </p:blipFill>
        <p:spPr bwMode="auto">
          <a:xfrm>
            <a:off x="8667750" y="4797152"/>
            <a:ext cx="476250" cy="990600"/>
          </a:xfrm>
          <a:prstGeom prst="rect">
            <a:avLst/>
          </a:prstGeom>
          <a:noFill/>
        </p:spPr>
      </p:pic>
      <p:pic>
        <p:nvPicPr>
          <p:cNvPr id="16396" name="Picture 12" descr="I:\флешка\картинки\фк, здоровье\game.jpg"/>
          <p:cNvPicPr>
            <a:picLocks noChangeAspect="1" noChangeArrowheads="1"/>
          </p:cNvPicPr>
          <p:nvPr/>
        </p:nvPicPr>
        <p:blipFill>
          <a:blip r:embed="rId2" cstate="print"/>
          <a:srcRect/>
          <a:stretch>
            <a:fillRect/>
          </a:stretch>
        </p:blipFill>
        <p:spPr bwMode="auto">
          <a:xfrm>
            <a:off x="8667750" y="5867400"/>
            <a:ext cx="476250" cy="990600"/>
          </a:xfrm>
          <a:prstGeom prst="rect">
            <a:avLst/>
          </a:prstGeom>
          <a:noFill/>
        </p:spPr>
      </p:pic>
      <p:pic>
        <p:nvPicPr>
          <p:cNvPr id="1639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853511" y="6124575"/>
            <a:ext cx="476250" cy="990600"/>
          </a:xfrm>
          <a:prstGeom prst="rect">
            <a:avLst/>
          </a:prstGeom>
          <a:noFill/>
        </p:spPr>
      </p:pic>
      <p:pic>
        <p:nvPicPr>
          <p:cNvPr id="16398"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8667750" y="0"/>
            <a:ext cx="476250" cy="485775"/>
          </a:xfrm>
          <a:prstGeom prst="rect">
            <a:avLst/>
          </a:prstGeom>
          <a:noFill/>
        </p:spPr>
      </p:pic>
      <p:pic>
        <p:nvPicPr>
          <p:cNvPr id="17" name="Picture 14" descr="I:\флешка\картинки\фк, здоровье\game - копия.jpg"/>
          <p:cNvPicPr>
            <a:picLocks noChangeAspect="1" noChangeArrowheads="1"/>
          </p:cNvPicPr>
          <p:nvPr/>
        </p:nvPicPr>
        <p:blipFill>
          <a:blip r:embed="rId3" cstate="print"/>
          <a:srcRect/>
          <a:stretch>
            <a:fillRect/>
          </a:stretch>
        </p:blipFill>
        <p:spPr bwMode="auto">
          <a:xfrm>
            <a:off x="0" y="0"/>
            <a:ext cx="476250" cy="485775"/>
          </a:xfrm>
          <a:prstGeom prst="rect">
            <a:avLst/>
          </a:prstGeom>
          <a:noFill/>
        </p:spPr>
      </p:pic>
      <p:pic>
        <p:nvPicPr>
          <p:cNvPr id="1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845399" y="6124575"/>
            <a:ext cx="476250" cy="990600"/>
          </a:xfrm>
          <a:prstGeom prst="rect">
            <a:avLst/>
          </a:prstGeom>
          <a:noFill/>
        </p:spPr>
      </p:pic>
      <p:pic>
        <p:nvPicPr>
          <p:cNvPr id="1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837287" y="6124575"/>
            <a:ext cx="476250" cy="990600"/>
          </a:xfrm>
          <a:prstGeom prst="rect">
            <a:avLst/>
          </a:prstGeom>
          <a:noFill/>
        </p:spPr>
      </p:pic>
      <p:pic>
        <p:nvPicPr>
          <p:cNvPr id="2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829175" y="6124575"/>
            <a:ext cx="476250" cy="990600"/>
          </a:xfrm>
          <a:prstGeom prst="rect">
            <a:avLst/>
          </a:prstGeom>
          <a:noFill/>
        </p:spPr>
      </p:pic>
      <p:pic>
        <p:nvPicPr>
          <p:cNvPr id="2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21063" y="6124575"/>
            <a:ext cx="476250" cy="990600"/>
          </a:xfrm>
          <a:prstGeom prst="rect">
            <a:avLst/>
          </a:prstGeom>
          <a:noFill/>
        </p:spPr>
      </p:pic>
      <p:pic>
        <p:nvPicPr>
          <p:cNvPr id="2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6124575"/>
            <a:ext cx="476250" cy="990600"/>
          </a:xfrm>
          <a:prstGeom prst="rect">
            <a:avLst/>
          </a:prstGeom>
          <a:noFill/>
        </p:spPr>
      </p:pic>
      <p:pic>
        <p:nvPicPr>
          <p:cNvPr id="23"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6124575"/>
            <a:ext cx="476250" cy="990600"/>
          </a:xfrm>
          <a:prstGeom prst="rect">
            <a:avLst/>
          </a:prstGeom>
          <a:noFill/>
        </p:spPr>
      </p:pic>
      <p:pic>
        <p:nvPicPr>
          <p:cNvPr id="24"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24719" y="6124575"/>
            <a:ext cx="476250" cy="990600"/>
          </a:xfrm>
          <a:prstGeom prst="rect">
            <a:avLst/>
          </a:prstGeom>
          <a:noFill/>
        </p:spPr>
      </p:pic>
      <p:pic>
        <p:nvPicPr>
          <p:cNvPr id="25"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25519" y="-257175"/>
            <a:ext cx="476250" cy="990600"/>
          </a:xfrm>
          <a:prstGeom prst="rect">
            <a:avLst/>
          </a:prstGeom>
          <a:noFill/>
        </p:spPr>
      </p:pic>
      <p:pic>
        <p:nvPicPr>
          <p:cNvPr id="26"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6917407" y="-257175"/>
            <a:ext cx="476250" cy="990600"/>
          </a:xfrm>
          <a:prstGeom prst="rect">
            <a:avLst/>
          </a:prstGeom>
          <a:noFill/>
        </p:spPr>
      </p:pic>
      <p:pic>
        <p:nvPicPr>
          <p:cNvPr id="27"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5909295" y="-257175"/>
            <a:ext cx="476250" cy="990600"/>
          </a:xfrm>
          <a:prstGeom prst="rect">
            <a:avLst/>
          </a:prstGeom>
          <a:noFill/>
        </p:spPr>
      </p:pic>
      <p:pic>
        <p:nvPicPr>
          <p:cNvPr id="28"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4901183" y="-257175"/>
            <a:ext cx="476250" cy="990600"/>
          </a:xfrm>
          <a:prstGeom prst="rect">
            <a:avLst/>
          </a:prstGeom>
          <a:noFill/>
        </p:spPr>
      </p:pic>
      <p:pic>
        <p:nvPicPr>
          <p:cNvPr id="29"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3893071" y="-257175"/>
            <a:ext cx="476250" cy="990600"/>
          </a:xfrm>
          <a:prstGeom prst="rect">
            <a:avLst/>
          </a:prstGeom>
          <a:noFill/>
        </p:spPr>
      </p:pic>
      <p:pic>
        <p:nvPicPr>
          <p:cNvPr id="30"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2812951" y="-257175"/>
            <a:ext cx="476250" cy="990600"/>
          </a:xfrm>
          <a:prstGeom prst="rect">
            <a:avLst/>
          </a:prstGeom>
          <a:noFill/>
        </p:spPr>
      </p:pic>
      <p:pic>
        <p:nvPicPr>
          <p:cNvPr id="31"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796727" y="-257175"/>
            <a:ext cx="476250" cy="990600"/>
          </a:xfrm>
          <a:prstGeom prst="rect">
            <a:avLst/>
          </a:prstGeom>
          <a:noFill/>
        </p:spPr>
      </p:pic>
      <p:pic>
        <p:nvPicPr>
          <p:cNvPr id="32" name="Picture 13" descr="I:\флешка\картинки\фк, здоровье\game.jpg"/>
          <p:cNvPicPr>
            <a:picLocks noChangeAspect="1" noChangeArrowheads="1"/>
          </p:cNvPicPr>
          <p:nvPr/>
        </p:nvPicPr>
        <p:blipFill>
          <a:blip r:embed="rId2" cstate="print"/>
          <a:srcRect/>
          <a:stretch>
            <a:fillRect/>
          </a:stretch>
        </p:blipFill>
        <p:spPr bwMode="auto">
          <a:xfrm rot="5400000">
            <a:off x="1804839" y="-257175"/>
            <a:ext cx="476250" cy="990600"/>
          </a:xfrm>
          <a:prstGeom prst="rect">
            <a:avLst/>
          </a:prstGeom>
          <a:noFill/>
        </p:spPr>
      </p:pic>
      <p:sp>
        <p:nvSpPr>
          <p:cNvPr id="33" name="Прямоугольник 32"/>
          <p:cNvSpPr/>
          <p:nvPr/>
        </p:nvSpPr>
        <p:spPr>
          <a:xfrm>
            <a:off x="539552" y="5589240"/>
            <a:ext cx="8064896" cy="646331"/>
          </a:xfrm>
          <a:prstGeom prst="rect">
            <a:avLst/>
          </a:prstGeom>
        </p:spPr>
        <p:txBody>
          <a:bodyPr wrap="square">
            <a:spAutoFit/>
          </a:bodyPr>
          <a:lstStyle/>
          <a:p>
            <a:pPr algn="ctr"/>
            <a:r>
              <a:rPr lang="ru-RU" i="1" dirty="0" smtClean="0">
                <a:solidFill>
                  <a:schemeClr val="tx2">
                    <a:lumMod val="50000"/>
                  </a:schemeClr>
                </a:solidFill>
                <a:latin typeface="Georgia" pitchFamily="18" charset="0"/>
              </a:rPr>
              <a:t>В итоге едиными для всех (международными) стали 100-клеточные шашки. Эти шашки зародились во Франции в конце XVIII в.</a:t>
            </a:r>
            <a:endParaRPr lang="ru-RU" i="1" dirty="0">
              <a:solidFill>
                <a:schemeClr val="tx2">
                  <a:lumMod val="50000"/>
                </a:schemeClr>
              </a:solidFill>
              <a:latin typeface="Georgia" pitchFamily="18" charset="0"/>
            </a:endParaRPr>
          </a:p>
        </p:txBody>
      </p:sp>
      <p:pic>
        <p:nvPicPr>
          <p:cNvPr id="34" name="Picture 2" descr="J:\111111\220px-International_draughts.jpg"/>
          <p:cNvPicPr>
            <a:picLocks noChangeAspect="1" noChangeArrowheads="1"/>
          </p:cNvPicPr>
          <p:nvPr/>
        </p:nvPicPr>
        <p:blipFill>
          <a:blip r:embed="rId4" cstate="print"/>
          <a:srcRect/>
          <a:stretch>
            <a:fillRect/>
          </a:stretch>
        </p:blipFill>
        <p:spPr bwMode="auto">
          <a:xfrm>
            <a:off x="1547664" y="980728"/>
            <a:ext cx="5843262" cy="41434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542</Words>
  <Application>Microsoft Office PowerPoint</Application>
  <PresentationFormat>Экран (4:3)</PresentationFormat>
  <Paragraphs>27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Анатолий</dc:creator>
  <cp:lastModifiedBy>леново</cp:lastModifiedBy>
  <cp:revision>77</cp:revision>
  <dcterms:created xsi:type="dcterms:W3CDTF">2012-11-05T08:50:43Z</dcterms:created>
  <dcterms:modified xsi:type="dcterms:W3CDTF">2014-05-12T18:51:06Z</dcterms:modified>
</cp:coreProperties>
</file>