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56" r:id="rId3"/>
    <p:sldId id="258" r:id="rId4"/>
    <p:sldId id="264" r:id="rId5"/>
    <p:sldId id="263" r:id="rId6"/>
    <p:sldId id="262" r:id="rId7"/>
    <p:sldId id="267" r:id="rId8"/>
    <p:sldId id="265" r:id="rId9"/>
    <p:sldId id="266" r:id="rId10"/>
    <p:sldId id="259" r:id="rId11"/>
    <p:sldId id="269" r:id="rId12"/>
    <p:sldId id="270" r:id="rId13"/>
    <p:sldId id="268" r:id="rId14"/>
    <p:sldId id="271"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4" d="100"/>
          <a:sy n="94" d="100"/>
        </p:scale>
        <p:origin x="-882" y="6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BBD146E-2316-4535-B8E9-0029B4873F0C}" type="datetimeFigureOut">
              <a:rPr lang="ru-RU" smtClean="0"/>
              <a:pPr/>
              <a:t>16.10.2018</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242AE4C-AC94-469B-96CF-F97578B998CD}"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BBD146E-2316-4535-B8E9-0029B4873F0C}" type="datetimeFigureOut">
              <a:rPr lang="ru-RU" smtClean="0"/>
              <a:pPr/>
              <a:t>16.10.2018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242AE4C-AC94-469B-96CF-F97578B998C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DBBD146E-2316-4535-B8E9-0029B4873F0C}" type="datetimeFigureOut">
              <a:rPr lang="ru-RU" smtClean="0"/>
              <a:pPr/>
              <a:t>16.10.2018</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242AE4C-AC94-469B-96CF-F97578B998C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BBD146E-2316-4535-B8E9-0029B4873F0C}" type="datetimeFigureOut">
              <a:rPr lang="ru-RU" smtClean="0"/>
              <a:pPr/>
              <a:t>16.10.2018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242AE4C-AC94-469B-96CF-F97578B998C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BBD146E-2316-4535-B8E9-0029B4873F0C}" type="datetimeFigureOut">
              <a:rPr lang="ru-RU" smtClean="0"/>
              <a:pPr/>
              <a:t>16.10.2018</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E242AE4C-AC94-469B-96CF-F97578B998CD}"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BBD146E-2316-4535-B8E9-0029B4873F0C}" type="datetimeFigureOut">
              <a:rPr lang="ru-RU" smtClean="0"/>
              <a:pPr/>
              <a:t>16.10.2018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242AE4C-AC94-469B-96CF-F97578B998C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DBBD146E-2316-4535-B8E9-0029B4873F0C}" type="datetimeFigureOut">
              <a:rPr lang="ru-RU" smtClean="0"/>
              <a:pPr/>
              <a:t>16.10.2018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E242AE4C-AC94-469B-96CF-F97578B998C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DBBD146E-2316-4535-B8E9-0029B4873F0C}" type="datetimeFigureOut">
              <a:rPr lang="ru-RU" smtClean="0"/>
              <a:pPr/>
              <a:t>16.10.2018</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E242AE4C-AC94-469B-96CF-F97578B998C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DBBD146E-2316-4535-B8E9-0029B4873F0C}" type="datetimeFigureOut">
              <a:rPr lang="ru-RU" smtClean="0"/>
              <a:pPr/>
              <a:t>16.10.2018</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E242AE4C-AC94-469B-96CF-F97578B998C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BBD146E-2316-4535-B8E9-0029B4873F0C}" type="datetimeFigureOut">
              <a:rPr lang="ru-RU" smtClean="0"/>
              <a:pPr/>
              <a:t>16.10.2018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242AE4C-AC94-469B-96CF-F97578B998C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DBBD146E-2316-4535-B8E9-0029B4873F0C}" type="datetimeFigureOut">
              <a:rPr lang="ru-RU" smtClean="0"/>
              <a:pPr/>
              <a:t>16.10.2018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242AE4C-AC94-469B-96CF-F97578B998CD}"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BBD146E-2316-4535-B8E9-0029B4873F0C}" type="datetimeFigureOut">
              <a:rPr lang="ru-RU" smtClean="0"/>
              <a:pPr/>
              <a:t>16.10.2018</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242AE4C-AC94-469B-96CF-F97578B998C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7" Type="http://schemas.openxmlformats.org/officeDocument/2006/relationships/image" Target="../media/image21.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668800"/>
          </a:xfrm>
        </p:spPr>
        <p:txBody>
          <a:bodyPr>
            <a:normAutofit/>
          </a:bodyPr>
          <a:lstStyle/>
          <a:p>
            <a:pPr algn="ctr"/>
            <a:r>
              <a:rPr lang="ru-RU" dirty="0" smtClean="0"/>
              <a:t>Мастер-класс </a:t>
            </a:r>
            <a:endParaRPr lang="ru-RU" dirty="0"/>
          </a:p>
        </p:txBody>
      </p:sp>
      <p:sp>
        <p:nvSpPr>
          <p:cNvPr id="3" name="Объект 2"/>
          <p:cNvSpPr>
            <a:spLocks noGrp="1"/>
          </p:cNvSpPr>
          <p:nvPr>
            <p:ph idx="1"/>
          </p:nvPr>
        </p:nvSpPr>
        <p:spPr>
          <a:xfrm>
            <a:off x="251520" y="2564904"/>
            <a:ext cx="7920880" cy="3890832"/>
          </a:xfrm>
        </p:spPr>
        <p:txBody>
          <a:bodyPr>
            <a:normAutofit/>
          </a:bodyPr>
          <a:lstStyle/>
          <a:p>
            <a:pPr marL="0" indent="0" algn="ctr">
              <a:buNone/>
            </a:pPr>
            <a:r>
              <a:rPr lang="ru-RU" sz="5400" dirty="0" smtClean="0">
                <a:solidFill>
                  <a:schemeClr val="accent2">
                    <a:lumMod val="50000"/>
                  </a:schemeClr>
                </a:solidFill>
              </a:rPr>
              <a:t>«Учимся играть в шашки»</a:t>
            </a:r>
          </a:p>
          <a:p>
            <a:pPr marL="0" indent="0" algn="ctr">
              <a:buNone/>
            </a:pPr>
            <a:endParaRPr lang="ru-RU" sz="1100" dirty="0">
              <a:solidFill>
                <a:schemeClr val="accent2">
                  <a:lumMod val="50000"/>
                </a:schemeClr>
              </a:solidFill>
            </a:endParaRPr>
          </a:p>
          <a:p>
            <a:pPr marL="0" indent="0">
              <a:buNone/>
            </a:pPr>
            <a:endParaRPr lang="ru-RU" sz="1100" dirty="0" smtClean="0">
              <a:solidFill>
                <a:schemeClr val="accent2">
                  <a:lumMod val="50000"/>
                </a:schemeClr>
              </a:solidFill>
            </a:endParaRPr>
          </a:p>
          <a:p>
            <a:pPr marL="0" indent="0">
              <a:buNone/>
            </a:pPr>
            <a:endParaRPr lang="ru-RU" sz="1100" dirty="0">
              <a:solidFill>
                <a:schemeClr val="accent2">
                  <a:lumMod val="50000"/>
                </a:schemeClr>
              </a:solidFill>
            </a:endParaRPr>
          </a:p>
          <a:p>
            <a:pPr marL="0" indent="0" algn="ctr">
              <a:buNone/>
            </a:pPr>
            <a:endParaRPr lang="ru-RU" sz="1100" dirty="0" smtClean="0">
              <a:solidFill>
                <a:schemeClr val="accent2">
                  <a:lumMod val="50000"/>
                </a:schemeClr>
              </a:solidFill>
            </a:endParaRPr>
          </a:p>
        </p:txBody>
      </p:sp>
    </p:spTree>
    <p:extLst>
      <p:ext uri="{BB962C8B-B14F-4D97-AF65-F5344CB8AC3E}">
        <p14:creationId xmlns:p14="http://schemas.microsoft.com/office/powerpoint/2010/main" xmlns="" val="2049073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lum bright="70000" contrast="-70000"/>
          </a:blip>
          <a:srcRect/>
          <a:stretch>
            <a:fillRect/>
          </a:stretch>
        </p:blipFill>
        <p:spPr bwMode="auto">
          <a:xfrm>
            <a:off x="0" y="0"/>
            <a:ext cx="9143999" cy="6858000"/>
          </a:xfrm>
          <a:prstGeom prst="rect">
            <a:avLst/>
          </a:prstGeom>
          <a:noFill/>
          <a:ln w="9525">
            <a:noFill/>
            <a:miter lim="800000"/>
            <a:headEnd/>
            <a:tailEnd/>
          </a:ln>
          <a:effectLst/>
        </p:spPr>
      </p:pic>
      <p:sp>
        <p:nvSpPr>
          <p:cNvPr id="2" name="Заголовок 1"/>
          <p:cNvSpPr>
            <a:spLocks noGrp="1"/>
          </p:cNvSpPr>
          <p:nvPr>
            <p:ph type="title"/>
          </p:nvPr>
        </p:nvSpPr>
        <p:spPr>
          <a:xfrm>
            <a:off x="457200" y="0"/>
            <a:ext cx="8229600" cy="836712"/>
          </a:xfrm>
        </p:spPr>
        <p:txBody>
          <a:bodyPr/>
          <a:lstStyle/>
          <a:p>
            <a:pPr algn="ctr"/>
            <a:r>
              <a:rPr lang="ru-RU" dirty="0" smtClean="0">
                <a:solidFill>
                  <a:schemeClr val="tx2">
                    <a:lumMod val="60000"/>
                    <a:lumOff val="40000"/>
                  </a:schemeClr>
                </a:solidFill>
              </a:rPr>
              <a:t>Игры на </a:t>
            </a:r>
            <a:r>
              <a:rPr lang="ru-RU" dirty="0" err="1" smtClean="0">
                <a:solidFill>
                  <a:schemeClr val="tx2">
                    <a:lumMod val="60000"/>
                    <a:lumOff val="40000"/>
                  </a:schemeClr>
                </a:solidFill>
              </a:rPr>
              <a:t>шашецнице</a:t>
            </a:r>
            <a:r>
              <a:rPr lang="ru-RU" dirty="0" smtClean="0">
                <a:solidFill>
                  <a:schemeClr val="tx2">
                    <a:lumMod val="60000"/>
                    <a:lumOff val="40000"/>
                  </a:schemeClr>
                </a:solidFill>
              </a:rPr>
              <a:t>:</a:t>
            </a:r>
            <a:endParaRPr lang="ru-RU" dirty="0">
              <a:solidFill>
                <a:schemeClr val="tx2">
                  <a:lumMod val="60000"/>
                  <a:lumOff val="40000"/>
                </a:schemeClr>
              </a:solidFill>
            </a:endParaRPr>
          </a:p>
        </p:txBody>
      </p:sp>
      <p:sp>
        <p:nvSpPr>
          <p:cNvPr id="3" name="Объект 2"/>
          <p:cNvSpPr>
            <a:spLocks noGrp="1"/>
          </p:cNvSpPr>
          <p:nvPr>
            <p:ph idx="1"/>
          </p:nvPr>
        </p:nvSpPr>
        <p:spPr>
          <a:xfrm>
            <a:off x="179512" y="836712"/>
            <a:ext cx="8784976" cy="6021288"/>
          </a:xfrm>
        </p:spPr>
        <p:txBody>
          <a:bodyPr>
            <a:noAutofit/>
          </a:bodyPr>
          <a:lstStyle/>
          <a:p>
            <a:pPr marL="0" indent="0">
              <a:lnSpc>
                <a:spcPct val="120000"/>
              </a:lnSpc>
              <a:spcBef>
                <a:spcPts val="0"/>
              </a:spcBef>
              <a:buFont typeface="Wingdings" pitchFamily="2" charset="2"/>
              <a:buChar char="v"/>
            </a:pPr>
            <a:r>
              <a:rPr lang="ru-RU" b="1" dirty="0" smtClean="0">
                <a:solidFill>
                  <a:srgbClr val="002060"/>
                </a:solidFill>
              </a:rPr>
              <a:t>Шашки - поддавки. </a:t>
            </a:r>
          </a:p>
          <a:p>
            <a:pPr marL="0" indent="0">
              <a:lnSpc>
                <a:spcPct val="120000"/>
              </a:lnSpc>
              <a:spcBef>
                <a:spcPts val="0"/>
              </a:spcBef>
              <a:buFont typeface="Wingdings" pitchFamily="2" charset="2"/>
              <a:buChar char="v"/>
            </a:pPr>
            <a:r>
              <a:rPr lang="ru-RU" b="1" dirty="0" err="1" smtClean="0">
                <a:solidFill>
                  <a:srgbClr val="002060"/>
                </a:solidFill>
              </a:rPr>
              <a:t>Чекерс</a:t>
            </a:r>
            <a:r>
              <a:rPr lang="ru-RU" b="1" dirty="0" smtClean="0">
                <a:solidFill>
                  <a:srgbClr val="002060"/>
                </a:solidFill>
              </a:rPr>
              <a:t>.</a:t>
            </a:r>
            <a:endParaRPr lang="ru-RU" dirty="0" smtClean="0">
              <a:solidFill>
                <a:srgbClr val="002060"/>
              </a:solidFill>
            </a:endParaRPr>
          </a:p>
          <a:p>
            <a:pPr marL="0" indent="0">
              <a:lnSpc>
                <a:spcPct val="120000"/>
              </a:lnSpc>
              <a:spcBef>
                <a:spcPts val="0"/>
              </a:spcBef>
              <a:buFont typeface="Wingdings" pitchFamily="2" charset="2"/>
              <a:buChar char="v"/>
            </a:pPr>
            <a:r>
              <a:rPr lang="ru-RU" b="1" dirty="0" smtClean="0">
                <a:solidFill>
                  <a:srgbClr val="002060"/>
                </a:solidFill>
              </a:rPr>
              <a:t>Диагональные шашки</a:t>
            </a:r>
          </a:p>
          <a:p>
            <a:pPr marL="0" indent="0">
              <a:lnSpc>
                <a:spcPct val="120000"/>
              </a:lnSpc>
              <a:spcBef>
                <a:spcPts val="0"/>
              </a:spcBef>
              <a:buNone/>
            </a:pPr>
            <a:endParaRPr lang="ru-RU" b="1" dirty="0" smtClean="0">
              <a:solidFill>
                <a:srgbClr val="002060"/>
              </a:solidFill>
            </a:endParaRPr>
          </a:p>
          <a:p>
            <a:pPr marL="0" indent="0">
              <a:lnSpc>
                <a:spcPct val="120000"/>
              </a:lnSpc>
              <a:spcBef>
                <a:spcPts val="0"/>
              </a:spcBef>
              <a:buNone/>
            </a:pPr>
            <a:endParaRPr lang="ru-RU" b="1" dirty="0" smtClean="0">
              <a:solidFill>
                <a:srgbClr val="002060"/>
              </a:solidFill>
            </a:endParaRPr>
          </a:p>
          <a:p>
            <a:pPr marL="0" indent="0">
              <a:lnSpc>
                <a:spcPct val="120000"/>
              </a:lnSpc>
              <a:spcBef>
                <a:spcPts val="0"/>
              </a:spcBef>
              <a:buNone/>
            </a:pPr>
            <a:endParaRPr lang="ru-RU" b="1" dirty="0" smtClean="0">
              <a:solidFill>
                <a:srgbClr val="002060"/>
              </a:solidFill>
            </a:endParaRPr>
          </a:p>
          <a:p>
            <a:pPr marL="3168000" indent="0">
              <a:lnSpc>
                <a:spcPct val="120000"/>
              </a:lnSpc>
              <a:spcBef>
                <a:spcPts val="0"/>
              </a:spcBef>
              <a:buFont typeface="Wingdings" pitchFamily="2" charset="2"/>
              <a:buChar char="v"/>
            </a:pPr>
            <a:r>
              <a:rPr lang="ru-RU" b="1" dirty="0" smtClean="0">
                <a:solidFill>
                  <a:srgbClr val="002060"/>
                </a:solidFill>
              </a:rPr>
              <a:t> Русские башни (столбовые) </a:t>
            </a:r>
          </a:p>
          <a:p>
            <a:pPr marL="0" indent="0">
              <a:lnSpc>
                <a:spcPct val="120000"/>
              </a:lnSpc>
              <a:spcBef>
                <a:spcPts val="0"/>
              </a:spcBef>
              <a:buNone/>
            </a:pPr>
            <a:endParaRPr lang="ru-RU" b="1" dirty="0" smtClean="0">
              <a:solidFill>
                <a:srgbClr val="002060"/>
              </a:solidFill>
            </a:endParaRPr>
          </a:p>
          <a:p>
            <a:pPr marL="3384000" indent="0">
              <a:lnSpc>
                <a:spcPct val="120000"/>
              </a:lnSpc>
              <a:spcBef>
                <a:spcPts val="0"/>
              </a:spcBef>
              <a:buFont typeface="Wingdings" pitchFamily="2" charset="2"/>
              <a:buChar char="v"/>
            </a:pPr>
            <a:r>
              <a:rPr lang="ru-RU" b="1" dirty="0" smtClean="0">
                <a:solidFill>
                  <a:srgbClr val="002060"/>
                </a:solidFill>
              </a:rPr>
              <a:t> Уголки </a:t>
            </a:r>
          </a:p>
          <a:p>
            <a:pPr marL="0" indent="0">
              <a:lnSpc>
                <a:spcPct val="120000"/>
              </a:lnSpc>
              <a:spcBef>
                <a:spcPts val="0"/>
              </a:spcBef>
              <a:buNone/>
            </a:pPr>
            <a:endParaRPr lang="ru-RU" dirty="0" smtClean="0">
              <a:solidFill>
                <a:srgbClr val="002060"/>
              </a:solidFill>
            </a:endParaRPr>
          </a:p>
        </p:txBody>
      </p:sp>
      <p:pic>
        <p:nvPicPr>
          <p:cNvPr id="3076" name="Picture 4" descr="C:\Documents and Settings\Андрей\Мои документы\Мои рисунки\iCAXF8APL.jpg"/>
          <p:cNvPicPr>
            <a:picLocks noChangeAspect="1" noChangeArrowheads="1"/>
          </p:cNvPicPr>
          <p:nvPr/>
        </p:nvPicPr>
        <p:blipFill>
          <a:blip r:embed="rId3" cstate="print"/>
          <a:srcRect/>
          <a:stretch>
            <a:fillRect/>
          </a:stretch>
        </p:blipFill>
        <p:spPr bwMode="auto">
          <a:xfrm>
            <a:off x="1403648" y="4725144"/>
            <a:ext cx="1953766" cy="1881758"/>
          </a:xfrm>
          <a:prstGeom prst="rect">
            <a:avLst/>
          </a:prstGeom>
          <a:noFill/>
        </p:spPr>
      </p:pic>
      <p:pic>
        <p:nvPicPr>
          <p:cNvPr id="3077" name="Picture 5" descr="C:\Documents and Settings\Андрей\Мои документы\Мои рисунки\iCA8M2D2Q.jpg"/>
          <p:cNvPicPr>
            <a:picLocks noChangeAspect="1" noChangeArrowheads="1"/>
          </p:cNvPicPr>
          <p:nvPr/>
        </p:nvPicPr>
        <p:blipFill>
          <a:blip r:embed="rId4" cstate="print"/>
          <a:srcRect/>
          <a:stretch>
            <a:fillRect/>
          </a:stretch>
        </p:blipFill>
        <p:spPr bwMode="auto">
          <a:xfrm>
            <a:off x="5724128" y="4581128"/>
            <a:ext cx="1944216" cy="1944216"/>
          </a:xfrm>
          <a:prstGeom prst="rect">
            <a:avLst/>
          </a:prstGeom>
          <a:noFill/>
        </p:spPr>
      </p:pic>
      <p:pic>
        <p:nvPicPr>
          <p:cNvPr id="3078" name="Picture 6" descr="C:\Documents and Settings\Андрей\Мои документы\Мои рисунки\iCAN1RZU4.jpg"/>
          <p:cNvPicPr>
            <a:picLocks noChangeAspect="1" noChangeArrowheads="1"/>
          </p:cNvPicPr>
          <p:nvPr/>
        </p:nvPicPr>
        <p:blipFill>
          <a:blip r:embed="rId5" cstate="print"/>
          <a:srcRect/>
          <a:stretch>
            <a:fillRect/>
          </a:stretch>
        </p:blipFill>
        <p:spPr bwMode="auto">
          <a:xfrm>
            <a:off x="5580112" y="1700808"/>
            <a:ext cx="2304256" cy="2088232"/>
          </a:xfrm>
          <a:prstGeom prst="rect">
            <a:avLst/>
          </a:prstGeom>
          <a:noFill/>
        </p:spPr>
      </p:pic>
      <p:pic>
        <p:nvPicPr>
          <p:cNvPr id="3079" name="Picture 7" descr="C:\Documents and Settings\Андрей\Мои документы\Мои рисунки\chess01-014.jpg"/>
          <p:cNvPicPr>
            <a:picLocks noChangeAspect="1" noChangeArrowheads="1"/>
          </p:cNvPicPr>
          <p:nvPr/>
        </p:nvPicPr>
        <p:blipFill>
          <a:blip r:embed="rId6" cstate="print"/>
          <a:srcRect/>
          <a:stretch>
            <a:fillRect/>
          </a:stretch>
        </p:blipFill>
        <p:spPr bwMode="auto">
          <a:xfrm>
            <a:off x="755576" y="2348880"/>
            <a:ext cx="2376264" cy="2160240"/>
          </a:xfrm>
          <a:prstGeom prst="rect">
            <a:avLst/>
          </a:prstGeom>
          <a:noFill/>
        </p:spPr>
      </p:pic>
    </p:spTree>
    <p:extLst>
      <p:ext uri="{BB962C8B-B14F-4D97-AF65-F5344CB8AC3E}">
        <p14:creationId xmlns:p14="http://schemas.microsoft.com/office/powerpoint/2010/main" xmlns="" val="15012730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lum bright="70000" contrast="-70000"/>
          </a:blip>
          <a:srcRect/>
          <a:stretch>
            <a:fillRect/>
          </a:stretch>
        </p:blipFill>
        <p:spPr bwMode="auto">
          <a:xfrm>
            <a:off x="0" y="0"/>
            <a:ext cx="9143999" cy="6858000"/>
          </a:xfrm>
          <a:prstGeom prst="rect">
            <a:avLst/>
          </a:prstGeom>
          <a:noFill/>
          <a:ln w="9525">
            <a:noFill/>
            <a:miter lim="800000"/>
            <a:headEnd/>
            <a:tailEnd/>
          </a:ln>
          <a:effectLst/>
        </p:spPr>
      </p:pic>
      <p:sp>
        <p:nvSpPr>
          <p:cNvPr id="2" name="Заголовок 1"/>
          <p:cNvSpPr>
            <a:spLocks noGrp="1"/>
          </p:cNvSpPr>
          <p:nvPr>
            <p:ph type="title"/>
          </p:nvPr>
        </p:nvSpPr>
        <p:spPr>
          <a:xfrm>
            <a:off x="457200" y="0"/>
            <a:ext cx="8229600" cy="1196752"/>
          </a:xfrm>
        </p:spPr>
        <p:txBody>
          <a:bodyPr>
            <a:normAutofit/>
          </a:bodyPr>
          <a:lstStyle/>
          <a:p>
            <a:pPr algn="ctr"/>
            <a:r>
              <a:rPr lang="ru-RU" dirty="0" smtClean="0">
                <a:solidFill>
                  <a:schemeClr val="tx2">
                    <a:lumMod val="60000"/>
                    <a:lumOff val="40000"/>
                  </a:schemeClr>
                </a:solidFill>
              </a:rPr>
              <a:t>какой шашкой пойти и на какое поле ее переставить? </a:t>
            </a:r>
            <a:endParaRPr lang="ru-RU" dirty="0">
              <a:solidFill>
                <a:schemeClr val="tx2">
                  <a:lumMod val="60000"/>
                  <a:lumOff val="40000"/>
                </a:schemeClr>
              </a:solidFill>
            </a:endParaRPr>
          </a:p>
        </p:txBody>
      </p:sp>
      <p:sp>
        <p:nvSpPr>
          <p:cNvPr id="3" name="Объект 2"/>
          <p:cNvSpPr>
            <a:spLocks noGrp="1"/>
          </p:cNvSpPr>
          <p:nvPr>
            <p:ph idx="1"/>
          </p:nvPr>
        </p:nvSpPr>
        <p:spPr>
          <a:xfrm>
            <a:off x="179512" y="836712"/>
            <a:ext cx="8784976" cy="6021288"/>
          </a:xfrm>
        </p:spPr>
        <p:txBody>
          <a:bodyPr>
            <a:noAutofit/>
          </a:bodyPr>
          <a:lstStyle/>
          <a:p>
            <a:pPr>
              <a:buNone/>
            </a:pPr>
            <a:endParaRPr lang="ru-RU" sz="2000" dirty="0" smtClean="0"/>
          </a:p>
          <a:p>
            <a:pPr>
              <a:buNone/>
            </a:pPr>
            <a:r>
              <a:rPr lang="ru-RU" dirty="0" smtClean="0">
                <a:solidFill>
                  <a:srgbClr val="0070C0"/>
                </a:solidFill>
              </a:rPr>
              <a:t>Главная задача — это максимальное </a:t>
            </a:r>
          </a:p>
          <a:p>
            <a:pPr>
              <a:buNone/>
            </a:pPr>
            <a:r>
              <a:rPr lang="ru-RU" dirty="0" smtClean="0">
                <a:solidFill>
                  <a:srgbClr val="0070C0"/>
                </a:solidFill>
              </a:rPr>
              <a:t>стеснение действий противника. </a:t>
            </a:r>
          </a:p>
          <a:p>
            <a:pPr>
              <a:buNone/>
            </a:pPr>
            <a:r>
              <a:rPr lang="ru-RU" dirty="0" smtClean="0">
                <a:solidFill>
                  <a:srgbClr val="0070C0"/>
                </a:solidFill>
              </a:rPr>
              <a:t>Надо стараться делать такие ходы, </a:t>
            </a:r>
          </a:p>
          <a:p>
            <a:pPr>
              <a:buNone/>
            </a:pPr>
            <a:r>
              <a:rPr lang="ru-RU" dirty="0" smtClean="0">
                <a:solidFill>
                  <a:srgbClr val="0070C0"/>
                </a:solidFill>
              </a:rPr>
              <a:t>которые оставляли бы противнику </a:t>
            </a:r>
          </a:p>
          <a:p>
            <a:pPr>
              <a:buNone/>
            </a:pPr>
            <a:r>
              <a:rPr lang="ru-RU" dirty="0" smtClean="0">
                <a:solidFill>
                  <a:srgbClr val="0070C0"/>
                </a:solidFill>
              </a:rPr>
              <a:t>невыгодные ему продолжения. </a:t>
            </a:r>
          </a:p>
          <a:p>
            <a:pPr>
              <a:buNone/>
            </a:pPr>
            <a:r>
              <a:rPr lang="ru-RU" dirty="0" smtClean="0">
                <a:solidFill>
                  <a:srgbClr val="0070C0"/>
                </a:solidFill>
              </a:rPr>
              <a:t>Старайтесь с первых ходов партии </a:t>
            </a:r>
          </a:p>
          <a:p>
            <a:pPr>
              <a:buNone/>
            </a:pPr>
            <a:r>
              <a:rPr lang="ru-RU" dirty="0" smtClean="0">
                <a:solidFill>
                  <a:srgbClr val="0070C0"/>
                </a:solidFill>
              </a:rPr>
              <a:t>захватить центральные поля доски и довести своё </a:t>
            </a:r>
          </a:p>
          <a:p>
            <a:pPr>
              <a:buNone/>
            </a:pPr>
            <a:r>
              <a:rPr lang="ru-RU" dirty="0" smtClean="0">
                <a:solidFill>
                  <a:srgbClr val="0070C0"/>
                </a:solidFill>
              </a:rPr>
              <a:t>преимущество до победы. </a:t>
            </a:r>
          </a:p>
          <a:p>
            <a:pPr>
              <a:buNone/>
            </a:pPr>
            <a:r>
              <a:rPr lang="ru-RU" dirty="0" smtClean="0">
                <a:solidFill>
                  <a:srgbClr val="0070C0"/>
                </a:solidFill>
              </a:rPr>
              <a:t>Проведение многих комбинаций направлено на то, </a:t>
            </a:r>
          </a:p>
          <a:p>
            <a:pPr>
              <a:buNone/>
            </a:pPr>
            <a:r>
              <a:rPr lang="ru-RU" dirty="0" smtClean="0">
                <a:solidFill>
                  <a:srgbClr val="0070C0"/>
                </a:solidFill>
              </a:rPr>
              <a:t>чтобы выиграть у противника шашку или попасть на </a:t>
            </a:r>
          </a:p>
          <a:p>
            <a:pPr>
              <a:buNone/>
            </a:pPr>
            <a:r>
              <a:rPr lang="ru-RU" dirty="0" err="1" smtClean="0">
                <a:solidFill>
                  <a:srgbClr val="0070C0"/>
                </a:solidFill>
              </a:rPr>
              <a:t>дамочное</a:t>
            </a:r>
            <a:r>
              <a:rPr lang="ru-RU" dirty="0" smtClean="0">
                <a:solidFill>
                  <a:srgbClr val="0070C0"/>
                </a:solidFill>
              </a:rPr>
              <a:t> поле. </a:t>
            </a:r>
            <a:br>
              <a:rPr lang="ru-RU" dirty="0" smtClean="0">
                <a:solidFill>
                  <a:srgbClr val="0070C0"/>
                </a:solidFill>
              </a:rPr>
            </a:br>
            <a:r>
              <a:rPr lang="ru-RU" dirty="0" smtClean="0">
                <a:solidFill>
                  <a:srgbClr val="0070C0"/>
                </a:solidFill>
              </a:rPr>
              <a:t> </a:t>
            </a:r>
            <a:r>
              <a:rPr lang="ru-RU" dirty="0" smtClean="0"/>
              <a:t/>
            </a:r>
            <a:br>
              <a:rPr lang="ru-RU" dirty="0" smtClean="0"/>
            </a:br>
            <a:endParaRPr lang="ru-RU" dirty="0" smtClean="0"/>
          </a:p>
          <a:p>
            <a:pPr marL="0" indent="0">
              <a:lnSpc>
                <a:spcPct val="120000"/>
              </a:lnSpc>
              <a:spcBef>
                <a:spcPts val="0"/>
              </a:spcBef>
              <a:buNone/>
            </a:pPr>
            <a:endParaRPr lang="ru-RU" dirty="0" smtClean="0"/>
          </a:p>
        </p:txBody>
      </p:sp>
      <p:pic>
        <p:nvPicPr>
          <p:cNvPr id="6147" name="Picture 3" descr="C:\Documents and Settings\Андрей\Мои документы\Мои рисунки\d1_osnov.jpg"/>
          <p:cNvPicPr>
            <a:picLocks noChangeAspect="1" noChangeArrowheads="1"/>
          </p:cNvPicPr>
          <p:nvPr/>
        </p:nvPicPr>
        <p:blipFill>
          <a:blip r:embed="rId3" cstate="print"/>
          <a:srcRect/>
          <a:stretch>
            <a:fillRect/>
          </a:stretch>
        </p:blipFill>
        <p:spPr bwMode="auto">
          <a:xfrm>
            <a:off x="6047656" y="1124744"/>
            <a:ext cx="3096344" cy="2808312"/>
          </a:xfrm>
          <a:prstGeom prst="rect">
            <a:avLst/>
          </a:prstGeom>
          <a:noFill/>
        </p:spPr>
      </p:pic>
    </p:spTree>
    <p:extLst>
      <p:ext uri="{BB962C8B-B14F-4D97-AF65-F5344CB8AC3E}">
        <p14:creationId xmlns:p14="http://schemas.microsoft.com/office/powerpoint/2010/main" xmlns="" val="15012730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lum bright="70000" contrast="-70000"/>
          </a:blip>
          <a:srcRect/>
          <a:stretch>
            <a:fillRect/>
          </a:stretch>
        </p:blipFill>
        <p:spPr bwMode="auto">
          <a:xfrm>
            <a:off x="1" y="0"/>
            <a:ext cx="9143999" cy="6858000"/>
          </a:xfrm>
          <a:prstGeom prst="rect">
            <a:avLst/>
          </a:prstGeom>
          <a:noFill/>
          <a:ln w="9525">
            <a:noFill/>
            <a:miter lim="800000"/>
            <a:headEnd/>
            <a:tailEnd/>
          </a:ln>
          <a:effectLst/>
        </p:spPr>
      </p:pic>
      <p:sp>
        <p:nvSpPr>
          <p:cNvPr id="2" name="Заголовок 1"/>
          <p:cNvSpPr>
            <a:spLocks noGrp="1"/>
          </p:cNvSpPr>
          <p:nvPr>
            <p:ph type="title"/>
          </p:nvPr>
        </p:nvSpPr>
        <p:spPr>
          <a:xfrm>
            <a:off x="457200" y="0"/>
            <a:ext cx="8229600" cy="692696"/>
          </a:xfrm>
        </p:spPr>
        <p:txBody>
          <a:bodyPr>
            <a:normAutofit/>
          </a:bodyPr>
          <a:lstStyle/>
          <a:p>
            <a:pPr algn="ctr"/>
            <a:r>
              <a:rPr lang="ru-RU" dirty="0" smtClean="0">
                <a:solidFill>
                  <a:schemeClr val="tx2">
                    <a:lumMod val="60000"/>
                    <a:lumOff val="40000"/>
                  </a:schemeClr>
                </a:solidFill>
              </a:rPr>
              <a:t>Приёмы и комбинации:</a:t>
            </a:r>
            <a:endParaRPr lang="ru-RU" dirty="0">
              <a:solidFill>
                <a:schemeClr val="tx2">
                  <a:lumMod val="60000"/>
                  <a:lumOff val="40000"/>
                </a:schemeClr>
              </a:solidFill>
            </a:endParaRPr>
          </a:p>
        </p:txBody>
      </p:sp>
      <p:sp>
        <p:nvSpPr>
          <p:cNvPr id="3" name="Объект 2"/>
          <p:cNvSpPr>
            <a:spLocks noGrp="1"/>
          </p:cNvSpPr>
          <p:nvPr>
            <p:ph idx="1"/>
          </p:nvPr>
        </p:nvSpPr>
        <p:spPr>
          <a:xfrm>
            <a:off x="0" y="908720"/>
            <a:ext cx="9144000" cy="5949280"/>
          </a:xfrm>
        </p:spPr>
        <p:txBody>
          <a:bodyPr>
            <a:noAutofit/>
          </a:bodyPr>
          <a:lstStyle/>
          <a:p>
            <a:pPr>
              <a:buNone/>
            </a:pPr>
            <a:r>
              <a:rPr lang="ru-RU" sz="2000" dirty="0" smtClean="0"/>
              <a:t>                                   </a:t>
            </a:r>
          </a:p>
          <a:p>
            <a:pPr>
              <a:buNone/>
            </a:pPr>
            <a:endParaRPr lang="ru-RU" sz="2000" dirty="0" smtClean="0"/>
          </a:p>
          <a:p>
            <a:pPr>
              <a:buNone/>
            </a:pPr>
            <a:endParaRPr lang="ru-RU" sz="2000" dirty="0" smtClean="0"/>
          </a:p>
          <a:p>
            <a:pPr>
              <a:buNone/>
            </a:pPr>
            <a:endParaRPr lang="ru-RU" sz="2000" dirty="0" smtClean="0"/>
          </a:p>
          <a:p>
            <a:pPr>
              <a:buNone/>
            </a:pPr>
            <a:endParaRPr lang="ru-RU" sz="2000" dirty="0" smtClean="0"/>
          </a:p>
          <a:p>
            <a:pPr>
              <a:buNone/>
            </a:pPr>
            <a:r>
              <a:rPr lang="ru-RU" sz="2400" b="1" i="1" dirty="0" smtClean="0">
                <a:solidFill>
                  <a:srgbClr val="0070C0"/>
                </a:solidFill>
                <a:latin typeface="Comic Sans MS" pitchFamily="66" charset="0"/>
              </a:rPr>
              <a:t>Кол (</a:t>
            </a:r>
            <a:r>
              <a:rPr lang="ru-RU" sz="2400" b="1" i="1" dirty="0" err="1" smtClean="0">
                <a:solidFill>
                  <a:srgbClr val="0070C0"/>
                </a:solidFill>
                <a:latin typeface="Comic Sans MS" pitchFamily="66" charset="0"/>
              </a:rPr>
              <a:t>коловая</a:t>
            </a:r>
            <a:r>
              <a:rPr lang="ru-RU" sz="2400" b="1" i="1" dirty="0" smtClean="0">
                <a:solidFill>
                  <a:srgbClr val="0070C0"/>
                </a:solidFill>
                <a:latin typeface="Comic Sans MS" pitchFamily="66" charset="0"/>
              </a:rPr>
              <a:t> шашка)  Обратный кол         Лобки</a:t>
            </a:r>
          </a:p>
          <a:p>
            <a:pPr>
              <a:buNone/>
            </a:pPr>
            <a:endParaRPr lang="ru-RU" sz="2400" b="1" i="1" dirty="0" smtClean="0">
              <a:solidFill>
                <a:srgbClr val="0070C0"/>
              </a:solidFill>
              <a:latin typeface="Comic Sans MS" pitchFamily="66" charset="0"/>
            </a:endParaRPr>
          </a:p>
          <a:p>
            <a:pPr>
              <a:buNone/>
            </a:pPr>
            <a:endParaRPr lang="ru-RU" sz="2400" b="1" i="1" dirty="0" smtClean="0">
              <a:solidFill>
                <a:srgbClr val="0070C0"/>
              </a:solidFill>
              <a:latin typeface="Comic Sans MS" pitchFamily="66" charset="0"/>
            </a:endParaRPr>
          </a:p>
          <a:p>
            <a:pPr>
              <a:buNone/>
            </a:pPr>
            <a:endParaRPr lang="ru-RU" sz="2400" b="1" i="1" dirty="0" smtClean="0">
              <a:solidFill>
                <a:srgbClr val="0070C0"/>
              </a:solidFill>
              <a:latin typeface="Comic Sans MS" pitchFamily="66" charset="0"/>
            </a:endParaRPr>
          </a:p>
          <a:p>
            <a:pPr>
              <a:buNone/>
            </a:pPr>
            <a:endParaRPr lang="ru-RU" sz="2400" b="1" i="1" dirty="0" smtClean="0">
              <a:solidFill>
                <a:srgbClr val="0070C0"/>
              </a:solidFill>
              <a:latin typeface="Comic Sans MS" pitchFamily="66" charset="0"/>
            </a:endParaRPr>
          </a:p>
          <a:p>
            <a:pPr>
              <a:buNone/>
            </a:pPr>
            <a:r>
              <a:rPr lang="ru-RU" sz="2400" b="1" i="1" dirty="0" smtClean="0">
                <a:solidFill>
                  <a:srgbClr val="0070C0"/>
                </a:solidFill>
                <a:latin typeface="Comic Sans MS" pitchFamily="66" charset="0"/>
              </a:rPr>
              <a:t> </a:t>
            </a:r>
          </a:p>
          <a:p>
            <a:pPr>
              <a:buNone/>
            </a:pPr>
            <a:endParaRPr lang="ru-RU" sz="2400" b="1" i="1" dirty="0" smtClean="0">
              <a:solidFill>
                <a:srgbClr val="0070C0"/>
              </a:solidFill>
              <a:latin typeface="Comic Sans MS" pitchFamily="66" charset="0"/>
            </a:endParaRPr>
          </a:p>
          <a:p>
            <a:pPr>
              <a:buNone/>
            </a:pPr>
            <a:r>
              <a:rPr lang="ru-RU" sz="2400" b="1" i="1" dirty="0" smtClean="0">
                <a:solidFill>
                  <a:srgbClr val="0070C0"/>
                </a:solidFill>
                <a:latin typeface="Comic Sans MS" pitchFamily="66" charset="0"/>
              </a:rPr>
              <a:t>Треугольник Петрова - ловушки для дамки (3 против 1)</a:t>
            </a:r>
            <a:br>
              <a:rPr lang="ru-RU" sz="2400" b="1" i="1" dirty="0" smtClean="0">
                <a:solidFill>
                  <a:srgbClr val="0070C0"/>
                </a:solidFill>
                <a:latin typeface="Comic Sans MS" pitchFamily="66" charset="0"/>
              </a:rPr>
            </a:br>
            <a:endParaRPr lang="ru-RU" sz="2400" b="1" i="1" dirty="0" smtClean="0">
              <a:solidFill>
                <a:srgbClr val="0070C0"/>
              </a:solidFill>
              <a:latin typeface="Comic Sans MS" pitchFamily="66" charset="0"/>
            </a:endParaRPr>
          </a:p>
          <a:p>
            <a:pPr marL="0" indent="0">
              <a:lnSpc>
                <a:spcPct val="120000"/>
              </a:lnSpc>
              <a:spcBef>
                <a:spcPts val="0"/>
              </a:spcBef>
              <a:buNone/>
            </a:pPr>
            <a:endParaRPr lang="ru-RU" dirty="0" smtClean="0"/>
          </a:p>
        </p:txBody>
      </p:sp>
      <p:pic>
        <p:nvPicPr>
          <p:cNvPr id="7171" name="Picture 3"/>
          <p:cNvPicPr>
            <a:picLocks noChangeAspect="1" noChangeArrowheads="1"/>
          </p:cNvPicPr>
          <p:nvPr/>
        </p:nvPicPr>
        <p:blipFill>
          <a:blip r:embed="rId3" cstate="print"/>
          <a:srcRect/>
          <a:stretch>
            <a:fillRect/>
          </a:stretch>
        </p:blipFill>
        <p:spPr bwMode="auto">
          <a:xfrm>
            <a:off x="323528" y="764704"/>
            <a:ext cx="2232248" cy="1953766"/>
          </a:xfrm>
          <a:prstGeom prst="rect">
            <a:avLst/>
          </a:prstGeom>
          <a:noFill/>
          <a:ln w="9525">
            <a:noFill/>
            <a:miter lim="800000"/>
            <a:headEnd/>
            <a:tailEnd/>
          </a:ln>
          <a:effectLst/>
        </p:spPr>
      </p:pic>
      <p:pic>
        <p:nvPicPr>
          <p:cNvPr id="7172" name="Picture 4" descr="C:\Documents and Settings\Андрей\Мои документы\Мои рисунки\__1_~1.PNG"/>
          <p:cNvPicPr>
            <a:picLocks noChangeAspect="1" noChangeArrowheads="1"/>
          </p:cNvPicPr>
          <p:nvPr/>
        </p:nvPicPr>
        <p:blipFill>
          <a:blip r:embed="rId4" cstate="print"/>
          <a:srcRect/>
          <a:stretch>
            <a:fillRect/>
          </a:stretch>
        </p:blipFill>
        <p:spPr bwMode="auto">
          <a:xfrm>
            <a:off x="3419872" y="764704"/>
            <a:ext cx="2232248" cy="2016224"/>
          </a:xfrm>
          <a:prstGeom prst="rect">
            <a:avLst/>
          </a:prstGeom>
          <a:noFill/>
        </p:spPr>
      </p:pic>
      <p:pic>
        <p:nvPicPr>
          <p:cNvPr id="7173" name="Picture 5" descr="C:\Documents and Settings\Андрей\Мои документы\Мои рисунки\iCARYUXU2.jpg"/>
          <p:cNvPicPr>
            <a:picLocks noChangeAspect="1" noChangeArrowheads="1"/>
          </p:cNvPicPr>
          <p:nvPr/>
        </p:nvPicPr>
        <p:blipFill>
          <a:blip r:embed="rId5" cstate="print"/>
          <a:srcRect/>
          <a:stretch>
            <a:fillRect/>
          </a:stretch>
        </p:blipFill>
        <p:spPr bwMode="auto">
          <a:xfrm>
            <a:off x="6156176" y="764704"/>
            <a:ext cx="2520280" cy="2016224"/>
          </a:xfrm>
          <a:prstGeom prst="rect">
            <a:avLst/>
          </a:prstGeom>
          <a:noFill/>
        </p:spPr>
      </p:pic>
      <p:pic>
        <p:nvPicPr>
          <p:cNvPr id="7175" name="Picture 7" descr="C:\Documents and Settings\Андрей\Мои документы\Мои рисунки\iCAL3LYN4.jpg"/>
          <p:cNvPicPr>
            <a:picLocks noChangeAspect="1" noChangeArrowheads="1"/>
          </p:cNvPicPr>
          <p:nvPr/>
        </p:nvPicPr>
        <p:blipFill>
          <a:blip r:embed="rId6" cstate="print"/>
          <a:srcRect/>
          <a:stretch>
            <a:fillRect/>
          </a:stretch>
        </p:blipFill>
        <p:spPr bwMode="auto">
          <a:xfrm>
            <a:off x="0" y="3573016"/>
            <a:ext cx="5670376" cy="1512168"/>
          </a:xfrm>
          <a:prstGeom prst="rect">
            <a:avLst/>
          </a:prstGeom>
          <a:noFill/>
        </p:spPr>
      </p:pic>
      <p:pic>
        <p:nvPicPr>
          <p:cNvPr id="7177" name="Picture 9"/>
          <p:cNvPicPr>
            <a:picLocks noChangeAspect="1" noChangeArrowheads="1"/>
          </p:cNvPicPr>
          <p:nvPr/>
        </p:nvPicPr>
        <p:blipFill>
          <a:blip r:embed="rId7" cstate="print"/>
          <a:srcRect/>
          <a:stretch>
            <a:fillRect/>
          </a:stretch>
        </p:blipFill>
        <p:spPr bwMode="auto">
          <a:xfrm>
            <a:off x="5796136" y="3212976"/>
            <a:ext cx="3168352" cy="2520280"/>
          </a:xfrm>
          <a:prstGeom prst="rect">
            <a:avLst/>
          </a:prstGeom>
          <a:noFill/>
          <a:ln w="9525">
            <a:noFill/>
            <a:miter lim="800000"/>
            <a:headEnd/>
            <a:tailEnd/>
          </a:ln>
          <a:effectLst/>
        </p:spPr>
      </p:pic>
    </p:spTree>
    <p:extLst>
      <p:ext uri="{BB962C8B-B14F-4D97-AF65-F5344CB8AC3E}">
        <p14:creationId xmlns:p14="http://schemas.microsoft.com/office/powerpoint/2010/main" xmlns="" val="15012730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lum bright="70000" contrast="-70000"/>
          </a:blip>
          <a:srcRect/>
          <a:stretch>
            <a:fillRect/>
          </a:stretch>
        </p:blipFill>
        <p:spPr bwMode="auto">
          <a:xfrm>
            <a:off x="0" y="0"/>
            <a:ext cx="9143999" cy="6858000"/>
          </a:xfrm>
          <a:prstGeom prst="rect">
            <a:avLst/>
          </a:prstGeom>
          <a:noFill/>
          <a:ln w="9525">
            <a:noFill/>
            <a:miter lim="800000"/>
            <a:headEnd/>
            <a:tailEnd/>
          </a:ln>
          <a:effectLst/>
        </p:spPr>
      </p:pic>
      <p:sp>
        <p:nvSpPr>
          <p:cNvPr id="2" name="Заголовок 1"/>
          <p:cNvSpPr>
            <a:spLocks noGrp="1"/>
          </p:cNvSpPr>
          <p:nvPr>
            <p:ph type="title"/>
          </p:nvPr>
        </p:nvSpPr>
        <p:spPr>
          <a:xfrm>
            <a:off x="457200" y="0"/>
            <a:ext cx="8229600" cy="1052736"/>
          </a:xfrm>
        </p:spPr>
        <p:txBody>
          <a:bodyPr>
            <a:normAutofit fontScale="90000"/>
          </a:bodyPr>
          <a:lstStyle/>
          <a:p>
            <a:pPr algn="ctr"/>
            <a:r>
              <a:rPr lang="ru-RU" dirty="0" smtClean="0">
                <a:solidFill>
                  <a:schemeClr val="tx2">
                    <a:lumMod val="60000"/>
                    <a:lumOff val="40000"/>
                  </a:schemeClr>
                </a:solidFill>
              </a:rPr>
              <a:t>Советы, которые приведут к победе:</a:t>
            </a:r>
            <a:endParaRPr lang="ru-RU" dirty="0">
              <a:solidFill>
                <a:schemeClr val="tx2">
                  <a:lumMod val="60000"/>
                  <a:lumOff val="40000"/>
                </a:schemeClr>
              </a:solidFill>
            </a:endParaRPr>
          </a:p>
        </p:txBody>
      </p:sp>
      <p:sp>
        <p:nvSpPr>
          <p:cNvPr id="3" name="Объект 2"/>
          <p:cNvSpPr>
            <a:spLocks noGrp="1"/>
          </p:cNvSpPr>
          <p:nvPr>
            <p:ph idx="1"/>
          </p:nvPr>
        </p:nvSpPr>
        <p:spPr>
          <a:xfrm>
            <a:off x="179512" y="980728"/>
            <a:ext cx="8784976" cy="5877272"/>
          </a:xfrm>
        </p:spPr>
        <p:txBody>
          <a:bodyPr>
            <a:noAutofit/>
          </a:bodyPr>
          <a:lstStyle/>
          <a:p>
            <a:r>
              <a:rPr lang="ru-RU" sz="2000" dirty="0" smtClean="0">
                <a:solidFill>
                  <a:srgbClr val="0070C0"/>
                </a:solidFill>
              </a:rPr>
              <a:t>Преимуществом может стать наличие у вас дамки. Также важно не дать прорваться в дамки вашему оппоненту, это может помешать вам выиграть.</a:t>
            </a:r>
          </a:p>
          <a:p>
            <a:r>
              <a:rPr lang="ru-RU" sz="2000" dirty="0" smtClean="0">
                <a:solidFill>
                  <a:srgbClr val="0070C0"/>
                </a:solidFill>
              </a:rPr>
              <a:t>Постарайтесь достигнуть численного превосходства над соперником. </a:t>
            </a:r>
          </a:p>
          <a:p>
            <a:r>
              <a:rPr lang="ru-RU" sz="2000" dirty="0" smtClean="0">
                <a:solidFill>
                  <a:srgbClr val="0070C0"/>
                </a:solidFill>
              </a:rPr>
              <a:t>Постарайтесь определить и уничтожить уязвимые фигуры противника.</a:t>
            </a:r>
          </a:p>
          <a:p>
            <a:r>
              <a:rPr lang="ru-RU" sz="2000" dirty="0" smtClean="0">
                <a:solidFill>
                  <a:srgbClr val="0070C0"/>
                </a:solidFill>
              </a:rPr>
              <a:t>Старайтесь, чтобы ваши шашки располагались преимущественно в центре доски. Фигуры, размещенные по краям доски, как правило, более ограничены, чем находящиеся в других областях игрового поля. И обязательно обеспечьте всем своим шашкам достаточную защиту.</a:t>
            </a:r>
          </a:p>
          <a:p>
            <a:r>
              <a:rPr lang="ru-RU" sz="2000" dirty="0" smtClean="0">
                <a:solidFill>
                  <a:srgbClr val="0070C0"/>
                </a:solidFill>
              </a:rPr>
              <a:t>Будьте предельно внимательны. Просчитывайте действия другого игрока, которые он сможет произвести после вашего хода. Всегда планируйте движения фигур на некоторое количество шагов вперед. </a:t>
            </a:r>
          </a:p>
          <a:p>
            <a:pPr>
              <a:buNone/>
            </a:pPr>
            <a:r>
              <a:rPr lang="ru-RU" dirty="0" smtClean="0">
                <a:solidFill>
                  <a:srgbClr val="0070C0"/>
                </a:solidFill>
              </a:rPr>
              <a:t/>
            </a:r>
            <a:br>
              <a:rPr lang="ru-RU" dirty="0" smtClean="0">
                <a:solidFill>
                  <a:srgbClr val="0070C0"/>
                </a:solidFill>
              </a:rPr>
            </a:br>
            <a:endParaRPr lang="ru-RU" dirty="0" smtClean="0">
              <a:solidFill>
                <a:srgbClr val="0070C0"/>
              </a:solidFill>
            </a:endParaRPr>
          </a:p>
          <a:p>
            <a:pPr marL="0" indent="0">
              <a:lnSpc>
                <a:spcPct val="120000"/>
              </a:lnSpc>
              <a:spcBef>
                <a:spcPts val="0"/>
              </a:spcBef>
              <a:buNone/>
            </a:pPr>
            <a:endParaRPr lang="ru-RU" dirty="0" smtClean="0"/>
          </a:p>
        </p:txBody>
      </p:sp>
    </p:spTree>
    <p:extLst>
      <p:ext uri="{BB962C8B-B14F-4D97-AF65-F5344CB8AC3E}">
        <p14:creationId xmlns:p14="http://schemas.microsoft.com/office/powerpoint/2010/main" xmlns="" val="1501273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1" y="0"/>
            <a:ext cx="9143999" cy="6858000"/>
          </a:xfrm>
          <a:prstGeom prst="rect">
            <a:avLst/>
          </a:prstGeom>
          <a:noFill/>
          <a:ln w="9525">
            <a:noFill/>
            <a:miter lim="800000"/>
            <a:headEnd/>
            <a:tailEnd/>
          </a:ln>
          <a:effectLst/>
        </p:spPr>
      </p:pic>
      <p:sp>
        <p:nvSpPr>
          <p:cNvPr id="3" name="Объект 2"/>
          <p:cNvSpPr>
            <a:spLocks noGrp="1"/>
          </p:cNvSpPr>
          <p:nvPr>
            <p:ph idx="1"/>
          </p:nvPr>
        </p:nvSpPr>
        <p:spPr>
          <a:xfrm>
            <a:off x="179512" y="980728"/>
            <a:ext cx="8784976" cy="5877272"/>
          </a:xfrm>
        </p:spPr>
        <p:txBody>
          <a:bodyPr>
            <a:noAutofit/>
          </a:bodyPr>
          <a:lstStyle/>
          <a:p>
            <a:pPr algn="ctr">
              <a:buNone/>
            </a:pPr>
            <a:r>
              <a:rPr lang="ru-RU" sz="6000" b="1" dirty="0" smtClean="0">
                <a:solidFill>
                  <a:srgbClr val="0070C0"/>
                </a:solidFill>
              </a:rPr>
              <a:t>Спасибо за внимание </a:t>
            </a:r>
          </a:p>
          <a:p>
            <a:pPr algn="ctr">
              <a:buNone/>
            </a:pPr>
            <a:r>
              <a:rPr lang="ru-RU" sz="6000" b="1" dirty="0" smtClean="0">
                <a:solidFill>
                  <a:srgbClr val="0070C0"/>
                </a:solidFill>
              </a:rPr>
              <a:t>и </a:t>
            </a:r>
          </a:p>
          <a:p>
            <a:pPr algn="ctr">
              <a:buNone/>
            </a:pPr>
            <a:r>
              <a:rPr lang="ru-RU" sz="6000" b="1" dirty="0" smtClean="0">
                <a:solidFill>
                  <a:srgbClr val="0070C0"/>
                </a:solidFill>
              </a:rPr>
              <a:t>удачи в игре!</a:t>
            </a:r>
          </a:p>
          <a:p>
            <a:pPr marL="0" indent="0">
              <a:lnSpc>
                <a:spcPct val="120000"/>
              </a:lnSpc>
              <a:spcBef>
                <a:spcPts val="0"/>
              </a:spcBef>
              <a:buNone/>
            </a:pPr>
            <a:endParaRPr lang="ru-RU" dirty="0" smtClean="0">
              <a:solidFill>
                <a:srgbClr val="0070C0"/>
              </a:solidFill>
            </a:endParaRPr>
          </a:p>
        </p:txBody>
      </p:sp>
    </p:spTree>
    <p:extLst>
      <p:ext uri="{BB962C8B-B14F-4D97-AF65-F5344CB8AC3E}">
        <p14:creationId xmlns:p14="http://schemas.microsoft.com/office/powerpoint/2010/main" xmlns="" val="1501273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lum bright="70000" contrast="-70000"/>
          </a:blip>
          <a:srcRect/>
          <a:stretch>
            <a:fillRect/>
          </a:stretch>
        </p:blipFill>
        <p:spPr bwMode="auto">
          <a:xfrm>
            <a:off x="0" y="0"/>
            <a:ext cx="9143999" cy="6858000"/>
          </a:xfrm>
          <a:prstGeom prst="rect">
            <a:avLst/>
          </a:prstGeom>
          <a:noFill/>
          <a:ln w="9525">
            <a:noFill/>
            <a:miter lim="800000"/>
            <a:headEnd/>
            <a:tailEnd/>
          </a:ln>
          <a:effectLst/>
        </p:spPr>
      </p:pic>
      <p:sp>
        <p:nvSpPr>
          <p:cNvPr id="2" name="Заголовок 1"/>
          <p:cNvSpPr>
            <a:spLocks noGrp="1"/>
          </p:cNvSpPr>
          <p:nvPr>
            <p:ph type="ctrTitle"/>
          </p:nvPr>
        </p:nvSpPr>
        <p:spPr>
          <a:xfrm>
            <a:off x="0" y="1"/>
            <a:ext cx="9144000" cy="908720"/>
          </a:xfrm>
        </p:spPr>
        <p:txBody>
          <a:bodyPr/>
          <a:lstStyle/>
          <a:p>
            <a:r>
              <a:rPr lang="ru-RU" dirty="0" smtClean="0">
                <a:solidFill>
                  <a:schemeClr val="tx2">
                    <a:lumMod val="60000"/>
                    <a:lumOff val="40000"/>
                  </a:schemeClr>
                </a:solidFill>
              </a:rPr>
              <a:t>Шашки – увлекательная игра. </a:t>
            </a:r>
            <a:endParaRPr lang="ru-RU" dirty="0">
              <a:solidFill>
                <a:schemeClr val="tx2">
                  <a:lumMod val="60000"/>
                  <a:lumOff val="40000"/>
                </a:schemeClr>
              </a:solidFill>
            </a:endParaRPr>
          </a:p>
        </p:txBody>
      </p:sp>
      <p:sp>
        <p:nvSpPr>
          <p:cNvPr id="3" name="Подзаголовок 2"/>
          <p:cNvSpPr>
            <a:spLocks noGrp="1"/>
          </p:cNvSpPr>
          <p:nvPr>
            <p:ph type="subTitle" idx="1"/>
          </p:nvPr>
        </p:nvSpPr>
        <p:spPr>
          <a:xfrm>
            <a:off x="467544" y="1124744"/>
            <a:ext cx="8208912" cy="5733256"/>
          </a:xfrm>
        </p:spPr>
        <p:txBody>
          <a:bodyPr>
            <a:normAutofit fontScale="32500" lnSpcReduction="20000"/>
          </a:bodyPr>
          <a:lstStyle/>
          <a:p>
            <a:pPr algn="l">
              <a:lnSpc>
                <a:spcPct val="120000"/>
              </a:lnSpc>
            </a:pPr>
            <a:r>
              <a:rPr lang="ru-RU" sz="6000" b="1" i="1" u="sng" dirty="0" smtClean="0">
                <a:solidFill>
                  <a:srgbClr val="002060"/>
                </a:solidFill>
                <a:cs typeface="Times New Roman" pitchFamily="18" charset="0"/>
              </a:rPr>
              <a:t>Дарит</a:t>
            </a:r>
            <a:r>
              <a:rPr lang="ru-RU" sz="6000" b="1" i="1" dirty="0" smtClean="0">
                <a:solidFill>
                  <a:srgbClr val="002060"/>
                </a:solidFill>
                <a:cs typeface="Times New Roman" pitchFamily="18" charset="0"/>
              </a:rPr>
              <a:t> </a:t>
            </a:r>
            <a:r>
              <a:rPr lang="ru-RU" sz="6000" dirty="0" smtClean="0">
                <a:solidFill>
                  <a:srgbClr val="002060"/>
                </a:solidFill>
                <a:cs typeface="Times New Roman" pitchFamily="18" charset="0"/>
              </a:rPr>
              <a:t>ребенку-дошкольнику радость </a:t>
            </a:r>
            <a:r>
              <a:rPr lang="ru-RU" sz="6000" dirty="0">
                <a:solidFill>
                  <a:srgbClr val="002060"/>
                </a:solidFill>
                <a:cs typeface="Times New Roman" pitchFamily="18" charset="0"/>
              </a:rPr>
              <a:t>творчества и обогащает его духовный </a:t>
            </a:r>
            <a:r>
              <a:rPr lang="ru-RU" sz="6000" dirty="0" smtClean="0">
                <a:solidFill>
                  <a:srgbClr val="002060"/>
                </a:solidFill>
                <a:cs typeface="Times New Roman" pitchFamily="18" charset="0"/>
              </a:rPr>
              <a:t>мир.</a:t>
            </a:r>
          </a:p>
          <a:p>
            <a:pPr algn="l">
              <a:lnSpc>
                <a:spcPct val="120000"/>
              </a:lnSpc>
            </a:pPr>
            <a:endParaRPr lang="ru-RU" sz="6000" b="1" i="1" u="sng" dirty="0" smtClean="0">
              <a:solidFill>
                <a:srgbClr val="002060"/>
              </a:solidFill>
              <a:cs typeface="Times New Roman" pitchFamily="18" charset="0"/>
            </a:endParaRPr>
          </a:p>
          <a:p>
            <a:pPr algn="l">
              <a:lnSpc>
                <a:spcPct val="120000"/>
              </a:lnSpc>
            </a:pPr>
            <a:r>
              <a:rPr lang="ru-RU" sz="6000" b="1" i="1" u="sng" dirty="0" smtClean="0">
                <a:solidFill>
                  <a:srgbClr val="002060"/>
                </a:solidFill>
                <a:cs typeface="Times New Roman" pitchFamily="18" charset="0"/>
              </a:rPr>
              <a:t>Воспитывает:</a:t>
            </a:r>
          </a:p>
          <a:p>
            <a:pPr algn="l">
              <a:lnSpc>
                <a:spcPct val="120000"/>
              </a:lnSpc>
              <a:buFont typeface="Arial" pitchFamily="34" charset="0"/>
              <a:buChar char="•"/>
            </a:pPr>
            <a:r>
              <a:rPr lang="ru-RU" sz="6000" dirty="0" smtClean="0">
                <a:solidFill>
                  <a:srgbClr val="002060"/>
                </a:solidFill>
                <a:cs typeface="Times New Roman" pitchFamily="18" charset="0"/>
              </a:rPr>
              <a:t>находчивость</a:t>
            </a:r>
          </a:p>
          <a:p>
            <a:pPr algn="l">
              <a:lnSpc>
                <a:spcPct val="120000"/>
              </a:lnSpc>
              <a:buFont typeface="Arial" pitchFamily="34" charset="0"/>
              <a:buChar char="•"/>
            </a:pPr>
            <a:r>
              <a:rPr lang="ru-RU" sz="6000" dirty="0" smtClean="0">
                <a:solidFill>
                  <a:srgbClr val="002060"/>
                </a:solidFill>
                <a:cs typeface="Times New Roman" pitchFamily="18" charset="0"/>
              </a:rPr>
              <a:t>сообразительность </a:t>
            </a:r>
          </a:p>
          <a:p>
            <a:pPr algn="l">
              <a:lnSpc>
                <a:spcPct val="120000"/>
              </a:lnSpc>
              <a:buFont typeface="Arial" pitchFamily="34" charset="0"/>
              <a:buChar char="•"/>
            </a:pPr>
            <a:r>
              <a:rPr lang="ru-RU" sz="6000" dirty="0" smtClean="0">
                <a:solidFill>
                  <a:srgbClr val="002060"/>
                </a:solidFill>
                <a:cs typeface="Times New Roman" pitchFamily="18" charset="0"/>
              </a:rPr>
              <a:t>целеустремленность</a:t>
            </a:r>
          </a:p>
          <a:p>
            <a:pPr algn="l">
              <a:lnSpc>
                <a:spcPct val="120000"/>
              </a:lnSpc>
              <a:buFont typeface="Arial" pitchFamily="34" charset="0"/>
              <a:buChar char="•"/>
            </a:pPr>
            <a:r>
              <a:rPr lang="ru-RU" sz="6000" dirty="0" smtClean="0">
                <a:solidFill>
                  <a:srgbClr val="002060"/>
                </a:solidFill>
                <a:cs typeface="Times New Roman" pitchFamily="18" charset="0"/>
              </a:rPr>
              <a:t>умение </a:t>
            </a:r>
            <a:r>
              <a:rPr lang="ru-RU" sz="6000" dirty="0">
                <a:solidFill>
                  <a:srgbClr val="002060"/>
                </a:solidFill>
                <a:cs typeface="Times New Roman" pitchFamily="18" charset="0"/>
              </a:rPr>
              <a:t>рассчитывать время </a:t>
            </a:r>
            <a:r>
              <a:rPr lang="ru-RU" sz="6000" dirty="0" smtClean="0">
                <a:solidFill>
                  <a:srgbClr val="002060"/>
                </a:solidFill>
                <a:cs typeface="Times New Roman" pitchFamily="18" charset="0"/>
              </a:rPr>
              <a:t>и</a:t>
            </a:r>
          </a:p>
          <a:p>
            <a:pPr algn="l">
              <a:lnSpc>
                <a:spcPct val="120000"/>
              </a:lnSpc>
            </a:pPr>
            <a:r>
              <a:rPr lang="ru-RU" sz="6000" dirty="0" smtClean="0">
                <a:solidFill>
                  <a:srgbClr val="002060"/>
                </a:solidFill>
                <a:cs typeface="Times New Roman" pitchFamily="18" charset="0"/>
              </a:rPr>
              <a:t> </a:t>
            </a:r>
            <a:r>
              <a:rPr lang="ru-RU" sz="6000" dirty="0">
                <a:solidFill>
                  <a:srgbClr val="002060"/>
                </a:solidFill>
                <a:cs typeface="Times New Roman" pitchFamily="18" charset="0"/>
              </a:rPr>
              <a:t>ход </a:t>
            </a:r>
            <a:r>
              <a:rPr lang="ru-RU" sz="6000" dirty="0" smtClean="0">
                <a:solidFill>
                  <a:srgbClr val="002060"/>
                </a:solidFill>
                <a:cs typeface="Times New Roman" pitchFamily="18" charset="0"/>
              </a:rPr>
              <a:t>соперника </a:t>
            </a:r>
          </a:p>
          <a:p>
            <a:pPr algn="l">
              <a:lnSpc>
                <a:spcPct val="120000"/>
              </a:lnSpc>
              <a:buFont typeface="Arial" pitchFamily="34" charset="0"/>
              <a:buChar char="•"/>
            </a:pPr>
            <a:r>
              <a:rPr lang="ru-RU" sz="6000" dirty="0" smtClean="0">
                <a:solidFill>
                  <a:srgbClr val="002060"/>
                </a:solidFill>
                <a:cs typeface="Times New Roman" pitchFamily="18" charset="0"/>
              </a:rPr>
              <a:t>дисциплинированность</a:t>
            </a:r>
          </a:p>
          <a:p>
            <a:pPr algn="l">
              <a:lnSpc>
                <a:spcPct val="120000"/>
              </a:lnSpc>
              <a:buFont typeface="Arial" pitchFamily="34" charset="0"/>
              <a:buChar char="•"/>
            </a:pPr>
            <a:r>
              <a:rPr lang="ru-RU" sz="6000" dirty="0" smtClean="0">
                <a:solidFill>
                  <a:srgbClr val="002060"/>
                </a:solidFill>
                <a:cs typeface="Times New Roman" pitchFamily="18" charset="0"/>
              </a:rPr>
              <a:t>объективность</a:t>
            </a:r>
          </a:p>
          <a:p>
            <a:pPr algn="l">
              <a:lnSpc>
                <a:spcPct val="120000"/>
              </a:lnSpc>
              <a:buFont typeface="Arial" pitchFamily="34" charset="0"/>
              <a:buChar char="•"/>
            </a:pPr>
            <a:r>
              <a:rPr lang="ru-RU" sz="6000" dirty="0" smtClean="0">
                <a:solidFill>
                  <a:srgbClr val="002060"/>
                </a:solidFill>
                <a:cs typeface="Times New Roman" pitchFamily="18" charset="0"/>
              </a:rPr>
              <a:t>усидчивость</a:t>
            </a:r>
          </a:p>
          <a:p>
            <a:pPr algn="l">
              <a:lnSpc>
                <a:spcPct val="120000"/>
              </a:lnSpc>
              <a:buFont typeface="Arial" pitchFamily="34" charset="0"/>
              <a:buChar char="•"/>
            </a:pPr>
            <a:r>
              <a:rPr lang="ru-RU" sz="6000" dirty="0" smtClean="0">
                <a:solidFill>
                  <a:srgbClr val="002060"/>
                </a:solidFill>
                <a:cs typeface="Times New Roman" pitchFamily="18" charset="0"/>
              </a:rPr>
              <a:t>развивает </a:t>
            </a:r>
            <a:r>
              <a:rPr lang="ru-RU" sz="6000" dirty="0">
                <a:solidFill>
                  <a:srgbClr val="002060"/>
                </a:solidFill>
                <a:cs typeface="Times New Roman" pitchFamily="18" charset="0"/>
              </a:rPr>
              <a:t>способность действовать в </a:t>
            </a:r>
            <a:r>
              <a:rPr lang="ru-RU" sz="6000" dirty="0" smtClean="0">
                <a:solidFill>
                  <a:srgbClr val="002060"/>
                </a:solidFill>
                <a:cs typeface="Times New Roman" pitchFamily="18" charset="0"/>
              </a:rPr>
              <a:t>уме </a:t>
            </a:r>
          </a:p>
          <a:p>
            <a:pPr algn="l">
              <a:lnSpc>
                <a:spcPct val="120000"/>
              </a:lnSpc>
              <a:buFont typeface="Arial" pitchFamily="34" charset="0"/>
              <a:buChar char="•"/>
            </a:pPr>
            <a:r>
              <a:rPr lang="ru-RU" sz="6000" dirty="0" smtClean="0">
                <a:solidFill>
                  <a:srgbClr val="002060"/>
                </a:solidFill>
                <a:cs typeface="Times New Roman" pitchFamily="18" charset="0"/>
              </a:rPr>
              <a:t>умение </a:t>
            </a:r>
            <a:r>
              <a:rPr lang="ru-RU" sz="6000" dirty="0">
                <a:solidFill>
                  <a:srgbClr val="002060"/>
                </a:solidFill>
                <a:cs typeface="Times New Roman" pitchFamily="18" charset="0"/>
              </a:rPr>
              <a:t>ориентироваться на </a:t>
            </a:r>
            <a:r>
              <a:rPr lang="ru-RU" sz="6000" dirty="0" smtClean="0">
                <a:solidFill>
                  <a:srgbClr val="002060"/>
                </a:solidFill>
                <a:cs typeface="Times New Roman" pitchFamily="18" charset="0"/>
              </a:rPr>
              <a:t>плоскости</a:t>
            </a:r>
          </a:p>
          <a:p>
            <a:pPr algn="l">
              <a:lnSpc>
                <a:spcPct val="120000"/>
              </a:lnSpc>
              <a:buFont typeface="Arial" pitchFamily="34" charset="0"/>
              <a:buChar char="•"/>
            </a:pPr>
            <a:r>
              <a:rPr lang="ru-RU" sz="6000" dirty="0" smtClean="0">
                <a:solidFill>
                  <a:srgbClr val="002060"/>
                </a:solidFill>
                <a:cs typeface="Times New Roman" pitchFamily="18" charset="0"/>
              </a:rPr>
              <a:t>развивает </a:t>
            </a:r>
            <a:r>
              <a:rPr lang="ru-RU" sz="6000" dirty="0">
                <a:solidFill>
                  <a:srgbClr val="002060"/>
                </a:solidFill>
                <a:cs typeface="Times New Roman" pitchFamily="18" charset="0"/>
              </a:rPr>
              <a:t>память. </a:t>
            </a:r>
          </a:p>
        </p:txBody>
      </p:sp>
      <p:pic>
        <p:nvPicPr>
          <p:cNvPr id="2051" name="Picture 3"/>
          <p:cNvPicPr>
            <a:picLocks noChangeAspect="1" noChangeArrowheads="1"/>
          </p:cNvPicPr>
          <p:nvPr/>
        </p:nvPicPr>
        <p:blipFill>
          <a:blip r:embed="rId3" cstate="print"/>
          <a:srcRect/>
          <a:stretch>
            <a:fillRect/>
          </a:stretch>
        </p:blipFill>
        <p:spPr bwMode="auto">
          <a:xfrm>
            <a:off x="5148064" y="1628800"/>
            <a:ext cx="3312369" cy="3024336"/>
          </a:xfrm>
          <a:prstGeom prst="rect">
            <a:avLst/>
          </a:prstGeom>
          <a:noFill/>
          <a:ln w="9525">
            <a:noFill/>
            <a:miter lim="800000"/>
            <a:headEnd/>
            <a:tailEnd/>
          </a:ln>
          <a:effectLst/>
        </p:spPr>
      </p:pic>
    </p:spTree>
    <p:extLst>
      <p:ext uri="{BB962C8B-B14F-4D97-AF65-F5344CB8AC3E}">
        <p14:creationId xmlns:p14="http://schemas.microsoft.com/office/powerpoint/2010/main" xmlns="" val="2934992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cstate="print">
            <a:lum bright="70000" contrast="-70000"/>
          </a:blip>
          <a:srcRect/>
          <a:stretch>
            <a:fillRect/>
          </a:stretch>
        </p:blipFill>
        <p:spPr bwMode="auto">
          <a:xfrm>
            <a:off x="0" y="0"/>
            <a:ext cx="9144000" cy="6857999"/>
          </a:xfrm>
          <a:prstGeom prst="rect">
            <a:avLst/>
          </a:prstGeom>
          <a:noFill/>
          <a:ln w="9525">
            <a:noFill/>
            <a:miter lim="800000"/>
            <a:headEnd/>
            <a:tailEnd/>
          </a:ln>
          <a:effectLst/>
        </p:spPr>
      </p:pic>
      <p:pic>
        <p:nvPicPr>
          <p:cNvPr id="1029" name="Picture 5"/>
          <p:cNvPicPr>
            <a:picLocks noChangeAspect="1" noChangeArrowheads="1"/>
          </p:cNvPicPr>
          <p:nvPr/>
        </p:nvPicPr>
        <p:blipFill>
          <a:blip r:embed="rId3" cstate="print"/>
          <a:srcRect/>
          <a:stretch>
            <a:fillRect/>
          </a:stretch>
        </p:blipFill>
        <p:spPr bwMode="auto">
          <a:xfrm>
            <a:off x="179512" y="188640"/>
            <a:ext cx="2664296" cy="1584176"/>
          </a:xfrm>
          <a:prstGeom prst="rect">
            <a:avLst/>
          </a:prstGeom>
          <a:noFill/>
          <a:ln w="9525">
            <a:noFill/>
            <a:miter lim="800000"/>
            <a:headEnd/>
            <a:tailEnd/>
          </a:ln>
          <a:effectLst/>
        </p:spPr>
      </p:pic>
      <p:sp>
        <p:nvSpPr>
          <p:cNvPr id="2" name="Заголовок 1"/>
          <p:cNvSpPr>
            <a:spLocks noGrp="1"/>
          </p:cNvSpPr>
          <p:nvPr>
            <p:ph type="title"/>
          </p:nvPr>
        </p:nvSpPr>
        <p:spPr>
          <a:xfrm>
            <a:off x="2915816" y="476672"/>
            <a:ext cx="3672408" cy="764704"/>
          </a:xfrm>
        </p:spPr>
        <p:txBody>
          <a:bodyPr>
            <a:normAutofit/>
          </a:bodyPr>
          <a:lstStyle/>
          <a:p>
            <a:r>
              <a:rPr lang="ru-RU" dirty="0" smtClean="0">
                <a:solidFill>
                  <a:schemeClr val="tx2">
                    <a:lumMod val="60000"/>
                    <a:lumOff val="40000"/>
                  </a:schemeClr>
                </a:solidFill>
              </a:rPr>
              <a:t>Древняя игра</a:t>
            </a:r>
            <a:endParaRPr lang="ru-RU" dirty="0">
              <a:solidFill>
                <a:schemeClr val="tx2">
                  <a:lumMod val="60000"/>
                  <a:lumOff val="40000"/>
                </a:schemeClr>
              </a:solidFill>
            </a:endParaRPr>
          </a:p>
        </p:txBody>
      </p:sp>
      <p:sp>
        <p:nvSpPr>
          <p:cNvPr id="3" name="Объект 2"/>
          <p:cNvSpPr>
            <a:spLocks noGrp="1"/>
          </p:cNvSpPr>
          <p:nvPr>
            <p:ph idx="1"/>
          </p:nvPr>
        </p:nvSpPr>
        <p:spPr>
          <a:xfrm>
            <a:off x="251520" y="1268760"/>
            <a:ext cx="8640960" cy="5589240"/>
          </a:xfrm>
        </p:spPr>
        <p:txBody>
          <a:bodyPr>
            <a:normAutofit fontScale="85000" lnSpcReduction="10000"/>
          </a:bodyPr>
          <a:lstStyle/>
          <a:p>
            <a:pPr marL="0" indent="0">
              <a:spcBef>
                <a:spcPts val="0"/>
              </a:spcBef>
              <a:buNone/>
            </a:pPr>
            <a:r>
              <a:rPr lang="ru-RU" sz="1800" dirty="0" smtClean="0">
                <a:latin typeface="Times New Roman" pitchFamily="18" charset="0"/>
                <a:cs typeface="Times New Roman" pitchFamily="18" charset="0"/>
              </a:rPr>
              <a:t>                                               </a:t>
            </a:r>
          </a:p>
          <a:p>
            <a:pPr marL="0" indent="0">
              <a:spcBef>
                <a:spcPts val="0"/>
              </a:spcBef>
              <a:buNone/>
            </a:pPr>
            <a:endParaRPr lang="ru-RU" sz="1800" dirty="0" smtClean="0">
              <a:latin typeface="Times New Roman" pitchFamily="18" charset="0"/>
              <a:cs typeface="Times New Roman" pitchFamily="18" charset="0"/>
            </a:endParaRPr>
          </a:p>
          <a:p>
            <a:pPr marL="0" indent="0">
              <a:spcBef>
                <a:spcPts val="0"/>
              </a:spcBef>
              <a:buNone/>
            </a:pPr>
            <a:r>
              <a:rPr lang="ru-RU" sz="2000" dirty="0" smtClean="0">
                <a:solidFill>
                  <a:srgbClr val="002060"/>
                </a:solidFill>
                <a:cs typeface="Times New Roman" pitchFamily="18" charset="0"/>
              </a:rPr>
              <a:t>Игры, подобные шашечным, существовали ещё в 1600 году </a:t>
            </a:r>
          </a:p>
          <a:p>
            <a:pPr marL="0" indent="0">
              <a:spcBef>
                <a:spcPts val="0"/>
              </a:spcBef>
              <a:buNone/>
            </a:pPr>
            <a:r>
              <a:rPr lang="ru-RU" sz="2000" dirty="0" smtClean="0">
                <a:solidFill>
                  <a:srgbClr val="002060"/>
                </a:solidFill>
                <a:cs typeface="Times New Roman" pitchFamily="18" charset="0"/>
              </a:rPr>
              <a:t>до нашей эры в Древнем Египте. Играли и простые люди, и </a:t>
            </a:r>
          </a:p>
          <a:p>
            <a:pPr marL="0" indent="0">
              <a:spcBef>
                <a:spcPts val="0"/>
              </a:spcBef>
              <a:buNone/>
            </a:pPr>
            <a:r>
              <a:rPr lang="ru-RU" sz="2000" dirty="0" smtClean="0">
                <a:solidFill>
                  <a:srgbClr val="002060"/>
                </a:solidFill>
                <a:cs typeface="Times New Roman" pitchFamily="18" charset="0"/>
              </a:rPr>
              <a:t>Знать, вплоть до фараонов. Причем иногда за неимением </a:t>
            </a:r>
          </a:p>
          <a:p>
            <a:pPr marL="0" indent="0">
              <a:spcBef>
                <a:spcPts val="0"/>
              </a:spcBef>
              <a:buNone/>
            </a:pPr>
            <a:r>
              <a:rPr lang="ru-RU" sz="2000" dirty="0" smtClean="0">
                <a:solidFill>
                  <a:srgbClr val="002060"/>
                </a:solidFill>
                <a:cs typeface="Times New Roman" pitchFamily="18" charset="0"/>
              </a:rPr>
              <a:t>доски игра велась прямо на земле, где от руки расчерчивали </a:t>
            </a:r>
          </a:p>
          <a:p>
            <a:pPr marL="0" indent="0">
              <a:spcBef>
                <a:spcPts val="0"/>
              </a:spcBef>
              <a:buNone/>
            </a:pPr>
            <a:r>
              <a:rPr lang="ru-RU" sz="2000" dirty="0" smtClean="0">
                <a:solidFill>
                  <a:srgbClr val="002060"/>
                </a:solidFill>
                <a:cs typeface="Times New Roman" pitchFamily="18" charset="0"/>
              </a:rPr>
              <a:t>сетку.</a:t>
            </a:r>
          </a:p>
          <a:p>
            <a:pPr marL="0" indent="0">
              <a:spcBef>
                <a:spcPts val="0"/>
              </a:spcBef>
              <a:buNone/>
            </a:pPr>
            <a:endParaRPr lang="ru-RU" sz="2000" dirty="0" smtClean="0">
              <a:solidFill>
                <a:srgbClr val="002060"/>
              </a:solidFill>
              <a:effectLst/>
              <a:cs typeface="Times New Roman" pitchFamily="18" charset="0"/>
            </a:endParaRPr>
          </a:p>
          <a:p>
            <a:pPr marL="0" indent="0">
              <a:spcBef>
                <a:spcPts val="0"/>
              </a:spcBef>
              <a:buNone/>
            </a:pPr>
            <a:r>
              <a:rPr lang="ru-RU" sz="2000" dirty="0" smtClean="0">
                <a:solidFill>
                  <a:srgbClr val="002060"/>
                </a:solidFill>
                <a:effectLst/>
                <a:cs typeface="Times New Roman" pitchFamily="18" charset="0"/>
              </a:rPr>
              <a:t>В эпоху средневековья в Европе считалось, что шашечная игра </a:t>
            </a:r>
          </a:p>
          <a:p>
            <a:pPr marL="0" indent="0">
              <a:spcBef>
                <a:spcPts val="0"/>
              </a:spcBef>
              <a:buNone/>
            </a:pPr>
            <a:r>
              <a:rPr lang="ru-RU" sz="2000" dirty="0" smtClean="0">
                <a:solidFill>
                  <a:srgbClr val="002060"/>
                </a:solidFill>
                <a:effectLst/>
                <a:cs typeface="Times New Roman" pitchFamily="18" charset="0"/>
              </a:rPr>
              <a:t>прививает этические понятия ведения боя! Таким образом, </a:t>
            </a:r>
          </a:p>
          <a:p>
            <a:pPr marL="0" indent="0">
              <a:spcBef>
                <a:spcPts val="0"/>
              </a:spcBef>
              <a:buNone/>
            </a:pPr>
            <a:r>
              <a:rPr lang="ru-RU" sz="2000" dirty="0" smtClean="0">
                <a:solidFill>
                  <a:srgbClr val="002060"/>
                </a:solidFill>
                <a:effectLst/>
                <a:cs typeface="Times New Roman" pitchFamily="18" charset="0"/>
              </a:rPr>
              <a:t>умение игры в шашки, было обязательным при подготовке </a:t>
            </a:r>
          </a:p>
          <a:p>
            <a:pPr marL="0" indent="0">
              <a:spcBef>
                <a:spcPts val="0"/>
              </a:spcBef>
              <a:buNone/>
            </a:pPr>
            <a:r>
              <a:rPr lang="ru-RU" sz="2000" dirty="0" smtClean="0">
                <a:solidFill>
                  <a:srgbClr val="002060"/>
                </a:solidFill>
                <a:effectLst/>
                <a:cs typeface="Times New Roman" pitchFamily="18" charset="0"/>
              </a:rPr>
              <a:t>рыцарей всех рангов!</a:t>
            </a:r>
          </a:p>
          <a:p>
            <a:pPr marL="0" indent="0">
              <a:spcBef>
                <a:spcPts val="0"/>
              </a:spcBef>
              <a:buNone/>
            </a:pPr>
            <a:endParaRPr lang="ru-RU" sz="2000" dirty="0" smtClean="0">
              <a:solidFill>
                <a:srgbClr val="002060"/>
              </a:solidFill>
              <a:effectLst/>
              <a:cs typeface="Times New Roman" pitchFamily="18" charset="0"/>
            </a:endParaRPr>
          </a:p>
          <a:p>
            <a:pPr marL="0" indent="0">
              <a:spcBef>
                <a:spcPts val="0"/>
              </a:spcBef>
              <a:buNone/>
            </a:pPr>
            <a:endParaRPr lang="ru-RU" sz="2000" dirty="0" smtClean="0">
              <a:solidFill>
                <a:srgbClr val="002060"/>
              </a:solidFill>
              <a:effectLst/>
              <a:cs typeface="Times New Roman" pitchFamily="18" charset="0"/>
            </a:endParaRPr>
          </a:p>
          <a:p>
            <a:pPr marL="0" indent="0">
              <a:spcBef>
                <a:spcPts val="0"/>
              </a:spcBef>
              <a:buNone/>
            </a:pPr>
            <a:r>
              <a:rPr lang="ru-RU" sz="2000" dirty="0" smtClean="0">
                <a:solidFill>
                  <a:srgbClr val="002060"/>
                </a:solidFill>
                <a:effectLst/>
                <a:cs typeface="Times New Roman" pitchFamily="18" charset="0"/>
              </a:rPr>
              <a:t>                                                   Удивительно! Но, в отличие от других настольных                   </a:t>
            </a:r>
          </a:p>
          <a:p>
            <a:pPr marL="0" indent="0">
              <a:spcBef>
                <a:spcPts val="0"/>
              </a:spcBef>
              <a:buNone/>
            </a:pPr>
            <a:r>
              <a:rPr lang="ru-RU" sz="2000" dirty="0" smtClean="0">
                <a:solidFill>
                  <a:srgbClr val="002060"/>
                </a:solidFill>
                <a:cs typeface="Times New Roman" pitchFamily="18" charset="0"/>
              </a:rPr>
              <a:t>                                                   </a:t>
            </a:r>
            <a:r>
              <a:rPr lang="ru-RU" sz="2000" dirty="0" smtClean="0">
                <a:solidFill>
                  <a:srgbClr val="002060"/>
                </a:solidFill>
                <a:effectLst/>
                <a:cs typeface="Times New Roman" pitchFamily="18" charset="0"/>
              </a:rPr>
              <a:t>игр, </a:t>
            </a:r>
            <a:r>
              <a:rPr lang="ru-RU" sz="2000" dirty="0" smtClean="0">
                <a:solidFill>
                  <a:srgbClr val="002060"/>
                </a:solidFill>
                <a:cs typeface="Times New Roman" pitchFamily="18" charset="0"/>
              </a:rPr>
              <a:t>ш</a:t>
            </a:r>
            <a:r>
              <a:rPr lang="ru-RU" sz="2000" dirty="0" smtClean="0">
                <a:solidFill>
                  <a:srgbClr val="002060"/>
                </a:solidFill>
                <a:effectLst/>
                <a:cs typeface="Times New Roman" pitchFamily="18" charset="0"/>
              </a:rPr>
              <a:t>ашки никогда не запрещались </a:t>
            </a:r>
            <a:r>
              <a:rPr lang="ru-RU" sz="2000" dirty="0" smtClean="0">
                <a:solidFill>
                  <a:srgbClr val="002060"/>
                </a:solidFill>
                <a:cs typeface="Times New Roman" pitchFamily="18" charset="0"/>
              </a:rPr>
              <a:t> </a:t>
            </a:r>
            <a:r>
              <a:rPr lang="ru-RU" sz="2000" dirty="0" smtClean="0">
                <a:solidFill>
                  <a:srgbClr val="002060"/>
                </a:solidFill>
                <a:effectLst/>
                <a:cs typeface="Times New Roman" pitchFamily="18" charset="0"/>
              </a:rPr>
              <a:t>церковью,  </a:t>
            </a:r>
          </a:p>
          <a:p>
            <a:pPr marL="0" indent="0">
              <a:spcBef>
                <a:spcPts val="0"/>
              </a:spcBef>
              <a:buNone/>
            </a:pPr>
            <a:r>
              <a:rPr lang="ru-RU" sz="2000" dirty="0" smtClean="0">
                <a:solidFill>
                  <a:srgbClr val="002060"/>
                </a:solidFill>
                <a:cs typeface="Times New Roman" pitchFamily="18" charset="0"/>
              </a:rPr>
              <a:t>                                                   </a:t>
            </a:r>
            <a:r>
              <a:rPr lang="ru-RU" sz="2000" dirty="0" smtClean="0">
                <a:solidFill>
                  <a:srgbClr val="002060"/>
                </a:solidFill>
                <a:effectLst/>
                <a:cs typeface="Times New Roman" pitchFamily="18" charset="0"/>
              </a:rPr>
              <a:t>за всю историю человечества.</a:t>
            </a:r>
          </a:p>
          <a:p>
            <a:pPr marL="0" indent="0">
              <a:spcBef>
                <a:spcPts val="0"/>
              </a:spcBef>
              <a:buNone/>
            </a:pPr>
            <a:endParaRPr lang="ru-RU" sz="2000" dirty="0" smtClean="0">
              <a:solidFill>
                <a:srgbClr val="002060"/>
              </a:solidFill>
              <a:effectLst/>
              <a:cs typeface="Times New Roman" pitchFamily="18" charset="0"/>
            </a:endParaRPr>
          </a:p>
          <a:p>
            <a:pPr marL="0" indent="0">
              <a:spcBef>
                <a:spcPts val="0"/>
              </a:spcBef>
              <a:buNone/>
            </a:pPr>
            <a:endParaRPr lang="ru-RU" sz="2000" dirty="0" smtClean="0">
              <a:solidFill>
                <a:srgbClr val="002060"/>
              </a:solidFill>
              <a:effectLst/>
              <a:cs typeface="Times New Roman" pitchFamily="18" charset="0"/>
            </a:endParaRPr>
          </a:p>
          <a:p>
            <a:pPr marL="0" indent="0">
              <a:spcBef>
                <a:spcPts val="0"/>
              </a:spcBef>
              <a:buNone/>
            </a:pPr>
            <a:endParaRPr lang="ru-RU" sz="2000" dirty="0" smtClean="0">
              <a:solidFill>
                <a:srgbClr val="002060"/>
              </a:solidFill>
              <a:effectLst/>
              <a:cs typeface="Times New Roman" pitchFamily="18" charset="0"/>
            </a:endParaRPr>
          </a:p>
          <a:p>
            <a:pPr marL="0" indent="0">
              <a:spcBef>
                <a:spcPts val="0"/>
              </a:spcBef>
              <a:buNone/>
            </a:pPr>
            <a:endParaRPr lang="ru-RU" sz="2000" dirty="0" smtClean="0">
              <a:solidFill>
                <a:srgbClr val="002060"/>
              </a:solidFill>
              <a:effectLst/>
              <a:cs typeface="Times New Roman" pitchFamily="18" charset="0"/>
            </a:endParaRPr>
          </a:p>
          <a:p>
            <a:pPr marL="0" indent="0">
              <a:spcBef>
                <a:spcPts val="0"/>
              </a:spcBef>
              <a:buNone/>
            </a:pPr>
            <a:r>
              <a:rPr lang="ru-RU" sz="2000" dirty="0" smtClean="0">
                <a:solidFill>
                  <a:srgbClr val="002060"/>
                </a:solidFill>
                <a:effectLst/>
                <a:cs typeface="Times New Roman" pitchFamily="18" charset="0"/>
              </a:rPr>
              <a:t>В России Пётр Первый, был большим поклонником шашек! Так, во дворце, по его распоряжению, была выделена особая комната для игры в шашки и шахматы!</a:t>
            </a:r>
          </a:p>
        </p:txBody>
      </p:sp>
      <p:pic>
        <p:nvPicPr>
          <p:cNvPr id="1030" name="Picture 6"/>
          <p:cNvPicPr>
            <a:picLocks noChangeAspect="1" noChangeArrowheads="1"/>
          </p:cNvPicPr>
          <p:nvPr/>
        </p:nvPicPr>
        <p:blipFill>
          <a:blip r:embed="rId4" cstate="print"/>
          <a:srcRect/>
          <a:stretch>
            <a:fillRect/>
          </a:stretch>
        </p:blipFill>
        <p:spPr bwMode="auto">
          <a:xfrm>
            <a:off x="683568" y="4221088"/>
            <a:ext cx="2667000" cy="1809750"/>
          </a:xfrm>
          <a:prstGeom prst="rect">
            <a:avLst/>
          </a:prstGeom>
          <a:noFill/>
          <a:ln w="9525">
            <a:noFill/>
            <a:miter lim="800000"/>
            <a:headEnd/>
            <a:tailEnd/>
          </a:ln>
          <a:effectLst/>
        </p:spPr>
      </p:pic>
      <p:pic>
        <p:nvPicPr>
          <p:cNvPr id="1026" name="Picture 2"/>
          <p:cNvPicPr>
            <a:picLocks noChangeAspect="1" noChangeArrowheads="1"/>
          </p:cNvPicPr>
          <p:nvPr/>
        </p:nvPicPr>
        <p:blipFill>
          <a:blip r:embed="rId5" cstate="print"/>
          <a:srcRect/>
          <a:stretch>
            <a:fillRect/>
          </a:stretch>
        </p:blipFill>
        <p:spPr bwMode="auto">
          <a:xfrm>
            <a:off x="6804248" y="2132856"/>
            <a:ext cx="2160240" cy="1872208"/>
          </a:xfrm>
          <a:prstGeom prst="rect">
            <a:avLst/>
          </a:prstGeom>
          <a:noFill/>
          <a:ln w="9525">
            <a:noFill/>
            <a:miter lim="800000"/>
            <a:headEnd/>
            <a:tailEnd/>
          </a:ln>
          <a:effectLst/>
        </p:spPr>
      </p:pic>
      <p:pic>
        <p:nvPicPr>
          <p:cNvPr id="1031" name="Picture 7"/>
          <p:cNvPicPr>
            <a:picLocks noChangeAspect="1" noChangeArrowheads="1"/>
          </p:cNvPicPr>
          <p:nvPr/>
        </p:nvPicPr>
        <p:blipFill>
          <a:blip r:embed="rId6" cstate="print"/>
          <a:srcRect/>
          <a:stretch>
            <a:fillRect/>
          </a:stretch>
        </p:blipFill>
        <p:spPr bwMode="auto">
          <a:xfrm>
            <a:off x="6720458" y="188640"/>
            <a:ext cx="2244030" cy="1700808"/>
          </a:xfrm>
          <a:prstGeom prst="rect">
            <a:avLst/>
          </a:prstGeom>
          <a:noFill/>
          <a:ln w="9525">
            <a:noFill/>
            <a:miter lim="800000"/>
            <a:headEnd/>
            <a:tailEnd/>
          </a:ln>
          <a:effectLst/>
        </p:spPr>
      </p:pic>
    </p:spTree>
    <p:extLst>
      <p:ext uri="{BB962C8B-B14F-4D97-AF65-F5344CB8AC3E}">
        <p14:creationId xmlns:p14="http://schemas.microsoft.com/office/powerpoint/2010/main" xmlns="" val="2827479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lum bright="70000" contrast="-70000"/>
          </a:blip>
          <a:srcRect/>
          <a:stretch>
            <a:fillRect/>
          </a:stretch>
        </p:blipFill>
        <p:spPr bwMode="auto">
          <a:xfrm>
            <a:off x="0" y="0"/>
            <a:ext cx="9143999" cy="6858000"/>
          </a:xfrm>
          <a:prstGeom prst="rect">
            <a:avLst/>
          </a:prstGeom>
          <a:noFill/>
          <a:ln w="9525">
            <a:noFill/>
            <a:miter lim="800000"/>
            <a:headEnd/>
            <a:tailEnd/>
          </a:ln>
          <a:effectLst/>
        </p:spPr>
      </p:pic>
      <p:sp>
        <p:nvSpPr>
          <p:cNvPr id="2" name="Заголовок 1"/>
          <p:cNvSpPr>
            <a:spLocks noGrp="1"/>
          </p:cNvSpPr>
          <p:nvPr>
            <p:ph type="title"/>
          </p:nvPr>
        </p:nvSpPr>
        <p:spPr>
          <a:xfrm>
            <a:off x="457200" y="0"/>
            <a:ext cx="8229600" cy="836712"/>
          </a:xfrm>
        </p:spPr>
        <p:txBody>
          <a:bodyPr>
            <a:normAutofit fontScale="90000"/>
          </a:bodyPr>
          <a:lstStyle/>
          <a:p>
            <a:r>
              <a:rPr lang="ru-RU" dirty="0" smtClean="0">
                <a:solidFill>
                  <a:schemeClr val="tx2">
                    <a:lumMod val="60000"/>
                    <a:lumOff val="40000"/>
                  </a:schemeClr>
                </a:solidFill>
              </a:rPr>
              <a:t>Правила игры в «Русские шашки»</a:t>
            </a:r>
            <a:endParaRPr lang="ru-RU" dirty="0">
              <a:solidFill>
                <a:schemeClr val="tx2">
                  <a:lumMod val="60000"/>
                  <a:lumOff val="40000"/>
                </a:schemeClr>
              </a:solidFill>
            </a:endParaRPr>
          </a:p>
        </p:txBody>
      </p:sp>
      <p:sp>
        <p:nvSpPr>
          <p:cNvPr id="3" name="Объект 2"/>
          <p:cNvSpPr>
            <a:spLocks noGrp="1"/>
          </p:cNvSpPr>
          <p:nvPr>
            <p:ph idx="1"/>
          </p:nvPr>
        </p:nvSpPr>
        <p:spPr>
          <a:xfrm>
            <a:off x="467544" y="764704"/>
            <a:ext cx="8208912" cy="5433467"/>
          </a:xfrm>
        </p:spPr>
        <p:txBody>
          <a:bodyPr>
            <a:normAutofit lnSpcReduction="10000"/>
          </a:bodyPr>
          <a:lstStyle/>
          <a:p>
            <a:endParaRPr lang="ru-RU" sz="2400" dirty="0" smtClean="0"/>
          </a:p>
          <a:p>
            <a:endParaRPr lang="ru-RU" sz="2400" dirty="0" smtClean="0"/>
          </a:p>
          <a:p>
            <a:endParaRPr lang="ru-RU" sz="2400" dirty="0" smtClean="0"/>
          </a:p>
          <a:p>
            <a:endParaRPr lang="ru-RU" sz="2400" dirty="0" smtClean="0"/>
          </a:p>
          <a:p>
            <a:endParaRPr lang="ru-RU" sz="2400" dirty="0" smtClean="0"/>
          </a:p>
          <a:p>
            <a:endParaRPr lang="ru-RU" sz="2400" dirty="0" smtClean="0"/>
          </a:p>
          <a:p>
            <a:endParaRPr lang="ru-RU" sz="2400" dirty="0" smtClean="0"/>
          </a:p>
          <a:p>
            <a:r>
              <a:rPr lang="ru-RU" sz="2400" dirty="0" smtClean="0">
                <a:solidFill>
                  <a:srgbClr val="002060"/>
                </a:solidFill>
              </a:rPr>
              <a:t>2 игрока, у каждого по 12 шашек (белые и черные). </a:t>
            </a:r>
          </a:p>
          <a:p>
            <a:r>
              <a:rPr lang="ru-RU" sz="2400" dirty="0" smtClean="0">
                <a:solidFill>
                  <a:srgbClr val="002060"/>
                </a:solidFill>
              </a:rPr>
              <a:t>Игра ведется на стандартной шахматной доске (8x8) повернутой так, что бы перед игроком, играющим белыми в левом нижнем углу клетка (поле) была черного цвета. </a:t>
            </a:r>
          </a:p>
          <a:p>
            <a:r>
              <a:rPr lang="ru-RU" sz="2400" dirty="0" smtClean="0">
                <a:solidFill>
                  <a:srgbClr val="002060"/>
                </a:solidFill>
              </a:rPr>
              <a:t>Шашки занимают по 3 горизонтали с каждой стороны.</a:t>
            </a:r>
          </a:p>
          <a:p>
            <a:endParaRPr lang="ru-RU" dirty="0"/>
          </a:p>
        </p:txBody>
      </p:sp>
      <p:pic>
        <p:nvPicPr>
          <p:cNvPr id="4099" name="Picture 3" descr="C:\Documents and Settings\Андрей\Мои документы\Мои рисунки\chess01-001.jpg"/>
          <p:cNvPicPr>
            <a:picLocks noChangeAspect="1" noChangeArrowheads="1"/>
          </p:cNvPicPr>
          <p:nvPr/>
        </p:nvPicPr>
        <p:blipFill>
          <a:blip r:embed="rId3" cstate="print"/>
          <a:srcRect/>
          <a:stretch>
            <a:fillRect/>
          </a:stretch>
        </p:blipFill>
        <p:spPr bwMode="auto">
          <a:xfrm>
            <a:off x="3131840" y="980728"/>
            <a:ext cx="2664296" cy="2592288"/>
          </a:xfrm>
          <a:prstGeom prst="rect">
            <a:avLst/>
          </a:prstGeom>
          <a:noFill/>
        </p:spPr>
      </p:pic>
    </p:spTree>
    <p:extLst>
      <p:ext uri="{BB962C8B-B14F-4D97-AF65-F5344CB8AC3E}">
        <p14:creationId xmlns:p14="http://schemas.microsoft.com/office/powerpoint/2010/main" xmlns="" val="1501273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lum bright="70000" contrast="-70000"/>
          </a:blip>
          <a:srcRect/>
          <a:stretch>
            <a:fillRect/>
          </a:stretch>
        </p:blipFill>
        <p:spPr bwMode="auto">
          <a:xfrm>
            <a:off x="0" y="0"/>
            <a:ext cx="9143999" cy="6858000"/>
          </a:xfrm>
          <a:prstGeom prst="rect">
            <a:avLst/>
          </a:prstGeom>
          <a:noFill/>
          <a:ln w="9525">
            <a:noFill/>
            <a:miter lim="800000"/>
            <a:headEnd/>
            <a:tailEnd/>
          </a:ln>
          <a:effectLst/>
        </p:spPr>
      </p:pic>
      <p:sp>
        <p:nvSpPr>
          <p:cNvPr id="2" name="Заголовок 1"/>
          <p:cNvSpPr>
            <a:spLocks noGrp="1"/>
          </p:cNvSpPr>
          <p:nvPr>
            <p:ph type="title"/>
          </p:nvPr>
        </p:nvSpPr>
        <p:spPr>
          <a:xfrm>
            <a:off x="457200" y="0"/>
            <a:ext cx="8229600" cy="620688"/>
          </a:xfrm>
        </p:spPr>
        <p:txBody>
          <a:bodyPr>
            <a:normAutofit fontScale="90000"/>
          </a:bodyPr>
          <a:lstStyle/>
          <a:p>
            <a:r>
              <a:rPr lang="ru-RU" dirty="0" smtClean="0">
                <a:solidFill>
                  <a:schemeClr val="tx2">
                    <a:lumMod val="60000"/>
                    <a:lumOff val="40000"/>
                  </a:schemeClr>
                </a:solidFill>
              </a:rPr>
              <a:t>Правила игры в «Русские шашки»</a:t>
            </a:r>
            <a:endParaRPr lang="ru-RU" dirty="0">
              <a:solidFill>
                <a:schemeClr val="tx2">
                  <a:lumMod val="60000"/>
                  <a:lumOff val="40000"/>
                </a:schemeClr>
              </a:solidFill>
            </a:endParaRPr>
          </a:p>
        </p:txBody>
      </p:sp>
      <p:sp>
        <p:nvSpPr>
          <p:cNvPr id="3" name="Объект 2"/>
          <p:cNvSpPr>
            <a:spLocks noGrp="1"/>
          </p:cNvSpPr>
          <p:nvPr>
            <p:ph idx="1"/>
          </p:nvPr>
        </p:nvSpPr>
        <p:spPr>
          <a:xfrm>
            <a:off x="179512" y="620688"/>
            <a:ext cx="8964488" cy="6237312"/>
          </a:xfrm>
        </p:spPr>
        <p:txBody>
          <a:bodyPr>
            <a:normAutofit fontScale="25000" lnSpcReduction="20000"/>
          </a:bodyPr>
          <a:lstStyle/>
          <a:p>
            <a:pPr algn="ctr">
              <a:buNone/>
            </a:pPr>
            <a:r>
              <a:rPr lang="ru-RU" sz="800" b="1" i="1" dirty="0" smtClean="0"/>
              <a:t> </a:t>
            </a:r>
            <a:r>
              <a:rPr lang="ru-RU" sz="11200" b="1" i="1" dirty="0" smtClean="0">
                <a:solidFill>
                  <a:srgbClr val="0070C0"/>
                </a:solidFill>
              </a:rPr>
              <a:t>Ходы шашек и дамок:</a:t>
            </a:r>
          </a:p>
          <a:p>
            <a:pPr marL="36000" indent="0">
              <a:lnSpc>
                <a:spcPct val="120000"/>
              </a:lnSpc>
              <a:spcBef>
                <a:spcPts val="0"/>
              </a:spcBef>
            </a:pPr>
            <a:r>
              <a:rPr lang="ru-RU" sz="8000" dirty="0" smtClean="0">
                <a:solidFill>
                  <a:srgbClr val="002060"/>
                </a:solidFill>
              </a:rPr>
              <a:t>Ход - передвижение шашки с одного поля доски на другое (только по чёрным полям). Первый ход всегда делает игрок, играющий белыми. Соблюдается очерёдность ходов.</a:t>
            </a:r>
          </a:p>
          <a:p>
            <a:pPr marL="36000" indent="0">
              <a:lnSpc>
                <a:spcPct val="120000"/>
              </a:lnSpc>
              <a:spcBef>
                <a:spcPts val="0"/>
              </a:spcBef>
            </a:pPr>
            <a:r>
              <a:rPr lang="ru-RU" sz="8000" dirty="0" smtClean="0">
                <a:solidFill>
                  <a:srgbClr val="002060"/>
                </a:solidFill>
              </a:rPr>
              <a:t>Простая шашка ходит только вперед на соседнее поле по диагонали.</a:t>
            </a:r>
          </a:p>
          <a:p>
            <a:pPr marL="36000" indent="0">
              <a:lnSpc>
                <a:spcPct val="120000"/>
              </a:lnSpc>
              <a:spcBef>
                <a:spcPts val="0"/>
              </a:spcBef>
            </a:pPr>
            <a:r>
              <a:rPr lang="ru-RU" sz="8000" dirty="0" smtClean="0">
                <a:solidFill>
                  <a:srgbClr val="002060"/>
                </a:solidFill>
              </a:rPr>
              <a:t>Если в процессе игры шашка достигает одного из полей последнего, восьмого горизонтального ряда («</a:t>
            </a:r>
            <a:r>
              <a:rPr lang="ru-RU" sz="8000" dirty="0" err="1" smtClean="0">
                <a:solidFill>
                  <a:srgbClr val="002060"/>
                </a:solidFill>
              </a:rPr>
              <a:t>дамочное</a:t>
            </a:r>
            <a:r>
              <a:rPr lang="ru-RU" sz="8000" dirty="0" smtClean="0">
                <a:solidFill>
                  <a:srgbClr val="002060"/>
                </a:solidFill>
              </a:rPr>
              <a:t> поле»), она превращается в дамку.</a:t>
            </a:r>
          </a:p>
          <a:p>
            <a:pPr marL="36000" indent="0">
              <a:lnSpc>
                <a:spcPct val="120000"/>
              </a:lnSpc>
              <a:spcBef>
                <a:spcPts val="0"/>
              </a:spcBef>
            </a:pPr>
            <a:r>
              <a:rPr lang="ru-RU" sz="8000" dirty="0" smtClean="0">
                <a:solidFill>
                  <a:srgbClr val="002060"/>
                </a:solidFill>
              </a:rPr>
              <a:t>Дамка, в отличие от простой, ходит на любое из свободных полей по диагонали в любом направлении (как вперед, так и назад).</a:t>
            </a:r>
          </a:p>
          <a:p>
            <a:pPr marL="36000" indent="0">
              <a:lnSpc>
                <a:spcPct val="120000"/>
              </a:lnSpc>
              <a:spcBef>
                <a:spcPts val="0"/>
              </a:spcBef>
            </a:pPr>
            <a:r>
              <a:rPr lang="ru-RU" sz="8000" dirty="0" smtClean="0">
                <a:solidFill>
                  <a:srgbClr val="002060"/>
                </a:solidFill>
              </a:rPr>
              <a:t>Ход считается сделанным, если игрок после передвижения шашки или дамки с одного поля на другое отнял от нее руку.</a:t>
            </a:r>
          </a:p>
          <a:p>
            <a:pPr marL="36000" indent="0">
              <a:lnSpc>
                <a:spcPct val="120000"/>
              </a:lnSpc>
              <a:spcBef>
                <a:spcPts val="0"/>
              </a:spcBef>
            </a:pPr>
            <a:r>
              <a:rPr lang="ru-RU" sz="8000" dirty="0" smtClean="0">
                <a:solidFill>
                  <a:srgbClr val="002060"/>
                </a:solidFill>
              </a:rPr>
              <a:t>Если игрок, за которым очередь хода, прикоснется к своей шашке, которой можно сделать ход, он обязан ею пойти.</a:t>
            </a:r>
          </a:p>
          <a:p>
            <a:pPr marL="36000" indent="0">
              <a:lnSpc>
                <a:spcPct val="120000"/>
              </a:lnSpc>
              <a:spcBef>
                <a:spcPts val="0"/>
              </a:spcBef>
            </a:pPr>
            <a:r>
              <a:rPr lang="ru-RU" sz="8000" dirty="0" smtClean="0">
                <a:solidFill>
                  <a:srgbClr val="002060"/>
                </a:solidFill>
              </a:rPr>
              <a:t>Если игрок при совершении хода передвинул свою шашку или дамку на другое поле, но не отнял от нее руку, он вправе переставить эту шашку или дамку на любое возможное для них другое поле.</a:t>
            </a:r>
          </a:p>
          <a:p>
            <a:pPr marL="36000" indent="0">
              <a:lnSpc>
                <a:spcPct val="120000"/>
              </a:lnSpc>
              <a:spcBef>
                <a:spcPts val="0"/>
              </a:spcBef>
            </a:pPr>
            <a:r>
              <a:rPr lang="ru-RU" sz="8000" dirty="0" smtClean="0">
                <a:solidFill>
                  <a:srgbClr val="002060"/>
                </a:solidFill>
              </a:rPr>
              <a:t>Если игрок хочет поправить одну или несколько шашек, он должен предварительно отчетливо объявить сопернику: "поправляю". Поправлять шашки можно только при своей очереди хода.</a:t>
            </a:r>
          </a:p>
        </p:txBody>
      </p:sp>
    </p:spTree>
    <p:extLst>
      <p:ext uri="{BB962C8B-B14F-4D97-AF65-F5344CB8AC3E}">
        <p14:creationId xmlns:p14="http://schemas.microsoft.com/office/powerpoint/2010/main" xmlns="" val="1501273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lum bright="70000" contrast="-70000"/>
          </a:blip>
          <a:srcRect/>
          <a:stretch>
            <a:fillRect/>
          </a:stretch>
        </p:blipFill>
        <p:spPr bwMode="auto">
          <a:xfrm>
            <a:off x="0" y="0"/>
            <a:ext cx="9143999" cy="6858000"/>
          </a:xfrm>
          <a:prstGeom prst="rect">
            <a:avLst/>
          </a:prstGeom>
          <a:noFill/>
          <a:ln w="9525">
            <a:noFill/>
            <a:miter lim="800000"/>
            <a:headEnd/>
            <a:tailEnd/>
          </a:ln>
          <a:effectLst/>
        </p:spPr>
      </p:pic>
      <p:sp>
        <p:nvSpPr>
          <p:cNvPr id="2" name="Заголовок 1"/>
          <p:cNvSpPr>
            <a:spLocks noGrp="1"/>
          </p:cNvSpPr>
          <p:nvPr>
            <p:ph type="title"/>
          </p:nvPr>
        </p:nvSpPr>
        <p:spPr>
          <a:xfrm>
            <a:off x="457200" y="0"/>
            <a:ext cx="8229600" cy="548680"/>
          </a:xfrm>
        </p:spPr>
        <p:txBody>
          <a:bodyPr>
            <a:normAutofit fontScale="90000"/>
          </a:bodyPr>
          <a:lstStyle/>
          <a:p>
            <a:r>
              <a:rPr lang="ru-RU" dirty="0" smtClean="0">
                <a:solidFill>
                  <a:schemeClr val="accent1">
                    <a:lumMod val="60000"/>
                    <a:lumOff val="40000"/>
                  </a:schemeClr>
                </a:solidFill>
              </a:rPr>
              <a:t>Правила игры в «Русские шашки»</a:t>
            </a:r>
            <a:endParaRPr lang="ru-RU" dirty="0">
              <a:solidFill>
                <a:schemeClr val="accent1">
                  <a:lumMod val="60000"/>
                  <a:lumOff val="40000"/>
                </a:schemeClr>
              </a:solidFill>
            </a:endParaRPr>
          </a:p>
        </p:txBody>
      </p:sp>
      <p:sp>
        <p:nvSpPr>
          <p:cNvPr id="3" name="Объект 2"/>
          <p:cNvSpPr>
            <a:spLocks noGrp="1"/>
          </p:cNvSpPr>
          <p:nvPr>
            <p:ph idx="1"/>
          </p:nvPr>
        </p:nvSpPr>
        <p:spPr>
          <a:xfrm>
            <a:off x="179512" y="620688"/>
            <a:ext cx="8964488" cy="6048672"/>
          </a:xfrm>
        </p:spPr>
        <p:txBody>
          <a:bodyPr>
            <a:normAutofit fontScale="25000" lnSpcReduction="20000"/>
          </a:bodyPr>
          <a:lstStyle/>
          <a:p>
            <a:pPr algn="ctr">
              <a:buNone/>
            </a:pPr>
            <a:r>
              <a:rPr lang="ru-RU" sz="12800" b="1" i="1" dirty="0" smtClean="0">
                <a:solidFill>
                  <a:srgbClr val="0070C0"/>
                </a:solidFill>
              </a:rPr>
              <a:t>Взятие:</a:t>
            </a:r>
          </a:p>
          <a:p>
            <a:pPr marL="0" indent="0">
              <a:lnSpc>
                <a:spcPct val="120000"/>
              </a:lnSpc>
              <a:spcBef>
                <a:spcPts val="0"/>
              </a:spcBef>
            </a:pPr>
            <a:r>
              <a:rPr lang="ru-RU" sz="8000" dirty="0" smtClean="0">
                <a:solidFill>
                  <a:srgbClr val="002060"/>
                </a:solidFill>
              </a:rPr>
              <a:t>Если простая шашка или дамка находится на одной </a:t>
            </a:r>
          </a:p>
          <a:p>
            <a:pPr marL="0" indent="0">
              <a:lnSpc>
                <a:spcPct val="120000"/>
              </a:lnSpc>
              <a:spcBef>
                <a:spcPts val="0"/>
              </a:spcBef>
              <a:buNone/>
            </a:pPr>
            <a:r>
              <a:rPr lang="ru-RU" sz="8000" dirty="0" smtClean="0">
                <a:solidFill>
                  <a:srgbClr val="002060"/>
                </a:solidFill>
              </a:rPr>
              <a:t>диагонали рядом с шашкой соперника, за которой </a:t>
            </a:r>
          </a:p>
          <a:p>
            <a:pPr marL="0" indent="0">
              <a:lnSpc>
                <a:spcPct val="120000"/>
              </a:lnSpc>
              <a:spcBef>
                <a:spcPts val="0"/>
              </a:spcBef>
              <a:buNone/>
            </a:pPr>
            <a:r>
              <a:rPr lang="ru-RU" sz="8000" dirty="0" smtClean="0">
                <a:solidFill>
                  <a:srgbClr val="002060"/>
                </a:solidFill>
              </a:rPr>
              <a:t>Имеется свободное поле, она должна быть </a:t>
            </a:r>
          </a:p>
          <a:p>
            <a:pPr marL="0" indent="0">
              <a:lnSpc>
                <a:spcPct val="120000"/>
              </a:lnSpc>
              <a:spcBef>
                <a:spcPts val="0"/>
              </a:spcBef>
              <a:buNone/>
            </a:pPr>
            <a:r>
              <a:rPr lang="ru-RU" sz="8000" dirty="0" smtClean="0">
                <a:solidFill>
                  <a:srgbClr val="002060"/>
                </a:solidFill>
              </a:rPr>
              <a:t>перенесена через эту шашку на свободное поле. </a:t>
            </a:r>
          </a:p>
          <a:p>
            <a:pPr marL="0" indent="0">
              <a:lnSpc>
                <a:spcPct val="120000"/>
              </a:lnSpc>
              <a:spcBef>
                <a:spcPts val="0"/>
              </a:spcBef>
              <a:buNone/>
            </a:pPr>
            <a:r>
              <a:rPr lang="ru-RU" sz="8000" dirty="0" smtClean="0">
                <a:solidFill>
                  <a:srgbClr val="002060"/>
                </a:solidFill>
              </a:rPr>
              <a:t>Шашка соперника в этом случае снимается с доски.</a:t>
            </a:r>
          </a:p>
          <a:p>
            <a:pPr marL="0" indent="0">
              <a:lnSpc>
                <a:spcPct val="120000"/>
              </a:lnSpc>
              <a:spcBef>
                <a:spcPts val="0"/>
              </a:spcBef>
            </a:pPr>
            <a:r>
              <a:rPr lang="ru-RU" sz="8000" dirty="0" smtClean="0">
                <a:solidFill>
                  <a:srgbClr val="002060"/>
                </a:solidFill>
              </a:rPr>
              <a:t>Взятие шашки соперника является обязательным и производится как вперед, так и назад. Взятие считается одним сыгранным ходом. Взятие своих шашек запрещается.</a:t>
            </a:r>
          </a:p>
          <a:p>
            <a:pPr marL="0" indent="0">
              <a:lnSpc>
                <a:spcPct val="120000"/>
              </a:lnSpc>
              <a:spcBef>
                <a:spcPts val="0"/>
              </a:spcBef>
            </a:pPr>
            <a:r>
              <a:rPr lang="ru-RU" sz="8000" dirty="0" smtClean="0">
                <a:solidFill>
                  <a:srgbClr val="002060"/>
                </a:solidFill>
              </a:rPr>
              <a:t>Если в процессе взятия шашкой или дамкой она вновь оказывается на одной диагонали рядом с другой шашкой соперника, за которой имеется свободное поле, она должна быть перенесена через вторую, третью и т.д. шашку (дамка может занять любое свободное поле на той же диагонали за последней взятой шашкой.)</a:t>
            </a:r>
          </a:p>
          <a:p>
            <a:pPr marL="0" indent="0">
              <a:lnSpc>
                <a:spcPct val="120000"/>
              </a:lnSpc>
              <a:spcBef>
                <a:spcPts val="0"/>
              </a:spcBef>
            </a:pPr>
            <a:r>
              <a:rPr lang="ru-RU" sz="8000" dirty="0" smtClean="0">
                <a:solidFill>
                  <a:srgbClr val="002060"/>
                </a:solidFill>
              </a:rPr>
              <a:t>После завершения взятия взятые шашки соперника затем снимаются с доски в порядке их взятия. Это называется последовательным взятием. Последовательное взятие считается законченным, если игрок по окончании передвижения шашки или дамки отнял от нее руку.</a:t>
            </a:r>
          </a:p>
          <a:p>
            <a:pPr marL="0" indent="0">
              <a:lnSpc>
                <a:spcPct val="120000"/>
              </a:lnSpc>
              <a:spcBef>
                <a:spcPts val="0"/>
              </a:spcBef>
            </a:pPr>
            <a:r>
              <a:rPr lang="ru-RU" sz="8000" dirty="0" smtClean="0">
                <a:solidFill>
                  <a:srgbClr val="002060"/>
                </a:solidFill>
              </a:rPr>
              <a:t>В процессе последовательного взятия запрещается переносить шашки или дамки через собственные.</a:t>
            </a:r>
          </a:p>
        </p:txBody>
      </p:sp>
      <p:pic>
        <p:nvPicPr>
          <p:cNvPr id="5123" name="Picture 3" descr="C:\Documents and Settings\Андрей\Мои документы\Мои рисунки\chess01-005.jpg"/>
          <p:cNvPicPr>
            <a:picLocks noChangeAspect="1" noChangeArrowheads="1"/>
          </p:cNvPicPr>
          <p:nvPr/>
        </p:nvPicPr>
        <p:blipFill>
          <a:blip r:embed="rId3" cstate="print"/>
          <a:srcRect/>
          <a:stretch>
            <a:fillRect/>
          </a:stretch>
        </p:blipFill>
        <p:spPr bwMode="auto">
          <a:xfrm>
            <a:off x="6660232" y="476672"/>
            <a:ext cx="2304256" cy="2121024"/>
          </a:xfrm>
          <a:prstGeom prst="rect">
            <a:avLst/>
          </a:prstGeom>
          <a:noFill/>
        </p:spPr>
      </p:pic>
    </p:spTree>
    <p:extLst>
      <p:ext uri="{BB962C8B-B14F-4D97-AF65-F5344CB8AC3E}">
        <p14:creationId xmlns:p14="http://schemas.microsoft.com/office/powerpoint/2010/main" xmlns="" val="15012730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lum bright="70000" contrast="-70000"/>
          </a:blip>
          <a:srcRect/>
          <a:stretch>
            <a:fillRect/>
          </a:stretch>
        </p:blipFill>
        <p:spPr bwMode="auto">
          <a:xfrm>
            <a:off x="0" y="0"/>
            <a:ext cx="9143999" cy="6858000"/>
          </a:xfrm>
          <a:prstGeom prst="rect">
            <a:avLst/>
          </a:prstGeom>
          <a:noFill/>
          <a:ln w="9525">
            <a:noFill/>
            <a:miter lim="800000"/>
            <a:headEnd/>
            <a:tailEnd/>
          </a:ln>
          <a:effectLst/>
        </p:spPr>
      </p:pic>
      <p:sp>
        <p:nvSpPr>
          <p:cNvPr id="2" name="Заголовок 1"/>
          <p:cNvSpPr>
            <a:spLocks noGrp="1"/>
          </p:cNvSpPr>
          <p:nvPr>
            <p:ph type="title"/>
          </p:nvPr>
        </p:nvSpPr>
        <p:spPr>
          <a:xfrm>
            <a:off x="0" y="0"/>
            <a:ext cx="8532440" cy="548680"/>
          </a:xfrm>
        </p:spPr>
        <p:txBody>
          <a:bodyPr>
            <a:normAutofit fontScale="90000"/>
          </a:bodyPr>
          <a:lstStyle/>
          <a:p>
            <a:pPr algn="ctr"/>
            <a:r>
              <a:rPr lang="ru-RU" dirty="0" smtClean="0">
                <a:solidFill>
                  <a:schemeClr val="tx2">
                    <a:lumMod val="60000"/>
                    <a:lumOff val="40000"/>
                  </a:schemeClr>
                </a:solidFill>
              </a:rPr>
              <a:t>Правила игры в «Русские шашки»</a:t>
            </a:r>
            <a:endParaRPr lang="ru-RU" dirty="0">
              <a:solidFill>
                <a:schemeClr val="tx2">
                  <a:lumMod val="60000"/>
                  <a:lumOff val="40000"/>
                </a:schemeClr>
              </a:solidFill>
            </a:endParaRPr>
          </a:p>
        </p:txBody>
      </p:sp>
      <p:sp>
        <p:nvSpPr>
          <p:cNvPr id="3" name="Объект 2"/>
          <p:cNvSpPr>
            <a:spLocks noGrp="1"/>
          </p:cNvSpPr>
          <p:nvPr>
            <p:ph idx="1"/>
          </p:nvPr>
        </p:nvSpPr>
        <p:spPr>
          <a:xfrm>
            <a:off x="0" y="620688"/>
            <a:ext cx="9144000" cy="6237312"/>
          </a:xfrm>
        </p:spPr>
        <p:txBody>
          <a:bodyPr>
            <a:normAutofit fontScale="25000" lnSpcReduction="20000"/>
          </a:bodyPr>
          <a:lstStyle/>
          <a:p>
            <a:pPr algn="ctr">
              <a:buNone/>
            </a:pPr>
            <a:r>
              <a:rPr lang="ru-RU" sz="12800" b="1" i="1" dirty="0" smtClean="0">
                <a:solidFill>
                  <a:srgbClr val="0070C0"/>
                </a:solidFill>
              </a:rPr>
              <a:t>Взятие</a:t>
            </a:r>
            <a:r>
              <a:rPr lang="ru-RU" sz="8000" b="1" i="1" dirty="0" smtClean="0">
                <a:solidFill>
                  <a:srgbClr val="0070C0"/>
                </a:solidFill>
              </a:rPr>
              <a:t>:</a:t>
            </a:r>
          </a:p>
          <a:p>
            <a:pPr marL="0" indent="0">
              <a:lnSpc>
                <a:spcPct val="120000"/>
              </a:lnSpc>
              <a:spcBef>
                <a:spcPts val="0"/>
              </a:spcBef>
            </a:pPr>
            <a:r>
              <a:rPr lang="ru-RU" sz="8800" dirty="0" smtClean="0">
                <a:solidFill>
                  <a:srgbClr val="002060"/>
                </a:solidFill>
              </a:rPr>
              <a:t>В процессе взятия разрешается проходить несколько </a:t>
            </a:r>
          </a:p>
          <a:p>
            <a:pPr marL="0" indent="0">
              <a:lnSpc>
                <a:spcPct val="120000"/>
              </a:lnSpc>
              <a:spcBef>
                <a:spcPts val="0"/>
              </a:spcBef>
              <a:buNone/>
            </a:pPr>
            <a:r>
              <a:rPr lang="ru-RU" sz="8800" dirty="0" smtClean="0">
                <a:solidFill>
                  <a:srgbClr val="002060"/>
                </a:solidFill>
              </a:rPr>
              <a:t>раз через одно и то же поле, но запрещается </a:t>
            </a:r>
          </a:p>
          <a:p>
            <a:pPr marL="0" indent="0">
              <a:lnSpc>
                <a:spcPct val="120000"/>
              </a:lnSpc>
              <a:spcBef>
                <a:spcPts val="0"/>
              </a:spcBef>
              <a:buNone/>
            </a:pPr>
            <a:r>
              <a:rPr lang="ru-RU" sz="8800" dirty="0" smtClean="0">
                <a:solidFill>
                  <a:srgbClr val="002060"/>
                </a:solidFill>
              </a:rPr>
              <a:t>переносить шашку или дамку через одну и ту же </a:t>
            </a:r>
          </a:p>
          <a:p>
            <a:pPr marL="0" indent="0">
              <a:lnSpc>
                <a:spcPct val="120000"/>
              </a:lnSpc>
              <a:spcBef>
                <a:spcPts val="0"/>
              </a:spcBef>
              <a:buNone/>
            </a:pPr>
            <a:r>
              <a:rPr lang="ru-RU" sz="8800" dirty="0" smtClean="0">
                <a:solidFill>
                  <a:srgbClr val="002060"/>
                </a:solidFill>
              </a:rPr>
              <a:t>шашку (дамку) соперника более одного раза </a:t>
            </a:r>
          </a:p>
          <a:p>
            <a:pPr marL="0" indent="0">
              <a:lnSpc>
                <a:spcPct val="120000"/>
              </a:lnSpc>
              <a:spcBef>
                <a:spcPts val="0"/>
              </a:spcBef>
              <a:buNone/>
            </a:pPr>
            <a:r>
              <a:rPr lang="ru-RU" sz="8800" dirty="0" smtClean="0">
                <a:solidFill>
                  <a:srgbClr val="002060"/>
                </a:solidFill>
              </a:rPr>
              <a:t>(правило «турецкого удара»).</a:t>
            </a:r>
          </a:p>
          <a:p>
            <a:pPr marL="0" indent="0">
              <a:lnSpc>
                <a:spcPct val="120000"/>
              </a:lnSpc>
              <a:spcBef>
                <a:spcPts val="0"/>
              </a:spcBef>
            </a:pPr>
            <a:r>
              <a:rPr lang="ru-RU" sz="8800" dirty="0" smtClean="0">
                <a:solidFill>
                  <a:srgbClr val="002060"/>
                </a:solidFill>
              </a:rPr>
              <a:t>При возможности взятия по двум и более направлениям дамкой или шашкой выбор, вне зависимости от количества или качества снимаемых шашек (дамки или простые), предоставляется берущему.</a:t>
            </a:r>
          </a:p>
          <a:p>
            <a:pPr marL="0" indent="0">
              <a:lnSpc>
                <a:spcPct val="120000"/>
              </a:lnSpc>
              <a:spcBef>
                <a:spcPts val="0"/>
              </a:spcBef>
            </a:pPr>
            <a:r>
              <a:rPr lang="ru-RU" sz="8800" dirty="0" smtClean="0">
                <a:solidFill>
                  <a:srgbClr val="002060"/>
                </a:solidFill>
              </a:rPr>
              <a:t>Если простая при взятии достигает </a:t>
            </a:r>
            <a:r>
              <a:rPr lang="ru-RU" sz="8800" dirty="0" err="1" smtClean="0">
                <a:solidFill>
                  <a:srgbClr val="002060"/>
                </a:solidFill>
              </a:rPr>
              <a:t>дамочного</a:t>
            </a:r>
            <a:r>
              <a:rPr lang="ru-RU" sz="8800" dirty="0" smtClean="0">
                <a:solidFill>
                  <a:srgbClr val="002060"/>
                </a:solidFill>
              </a:rPr>
              <a:t> </a:t>
            </a:r>
          </a:p>
          <a:p>
            <a:pPr marL="0" indent="0">
              <a:lnSpc>
                <a:spcPct val="120000"/>
              </a:lnSpc>
              <a:spcBef>
                <a:spcPts val="0"/>
              </a:spcBef>
              <a:buNone/>
            </a:pPr>
            <a:r>
              <a:rPr lang="ru-RU" sz="8800" dirty="0" smtClean="0">
                <a:solidFill>
                  <a:srgbClr val="002060"/>
                </a:solidFill>
              </a:rPr>
              <a:t>поля и если ей предоставляется возможность </a:t>
            </a:r>
          </a:p>
          <a:p>
            <a:pPr marL="0" indent="0">
              <a:lnSpc>
                <a:spcPct val="120000"/>
              </a:lnSpc>
              <a:spcBef>
                <a:spcPts val="0"/>
              </a:spcBef>
              <a:buNone/>
            </a:pPr>
            <a:r>
              <a:rPr lang="ru-RU" sz="8800" dirty="0" smtClean="0">
                <a:solidFill>
                  <a:srgbClr val="002060"/>
                </a:solidFill>
              </a:rPr>
              <a:t>дальнейшего взятия шашек, то она обязана тем же </a:t>
            </a:r>
          </a:p>
          <a:p>
            <a:pPr marL="0" indent="0">
              <a:lnSpc>
                <a:spcPct val="120000"/>
              </a:lnSpc>
              <a:spcBef>
                <a:spcPts val="0"/>
              </a:spcBef>
              <a:buNone/>
            </a:pPr>
            <a:r>
              <a:rPr lang="ru-RU" sz="8800" dirty="0" smtClean="0">
                <a:solidFill>
                  <a:srgbClr val="002060"/>
                </a:solidFill>
              </a:rPr>
              <a:t>ходом продолжать бой, но уже на правах дамки.</a:t>
            </a:r>
          </a:p>
          <a:p>
            <a:pPr marL="0" indent="0">
              <a:lnSpc>
                <a:spcPct val="120000"/>
              </a:lnSpc>
              <a:spcBef>
                <a:spcPts val="0"/>
              </a:spcBef>
            </a:pPr>
            <a:r>
              <a:rPr lang="ru-RU" sz="8800" dirty="0" smtClean="0">
                <a:solidFill>
                  <a:srgbClr val="002060"/>
                </a:solidFill>
              </a:rPr>
              <a:t>Если же простая достигает «</a:t>
            </a:r>
            <a:r>
              <a:rPr lang="ru-RU" sz="8800" dirty="0" err="1" smtClean="0">
                <a:solidFill>
                  <a:srgbClr val="002060"/>
                </a:solidFill>
              </a:rPr>
              <a:t>дамочного</a:t>
            </a:r>
            <a:r>
              <a:rPr lang="ru-RU" sz="8800" dirty="0" smtClean="0">
                <a:solidFill>
                  <a:srgbClr val="002060"/>
                </a:solidFill>
              </a:rPr>
              <a:t> поля» без </a:t>
            </a:r>
          </a:p>
          <a:p>
            <a:pPr marL="0" indent="0">
              <a:lnSpc>
                <a:spcPct val="120000"/>
              </a:lnSpc>
              <a:spcBef>
                <a:spcPts val="0"/>
              </a:spcBef>
              <a:buNone/>
            </a:pPr>
            <a:r>
              <a:rPr lang="ru-RU" sz="8800" dirty="0" smtClean="0">
                <a:solidFill>
                  <a:srgbClr val="002060"/>
                </a:solidFill>
              </a:rPr>
              <a:t>взятия и ей после этого предоставляется </a:t>
            </a:r>
          </a:p>
          <a:p>
            <a:pPr marL="0" indent="0">
              <a:lnSpc>
                <a:spcPct val="120000"/>
              </a:lnSpc>
              <a:spcBef>
                <a:spcPts val="0"/>
              </a:spcBef>
              <a:buNone/>
            </a:pPr>
            <a:r>
              <a:rPr lang="ru-RU" sz="8800" dirty="0" smtClean="0">
                <a:solidFill>
                  <a:srgbClr val="002060"/>
                </a:solidFill>
              </a:rPr>
              <a:t>возможность боя, то она должна бить (если эта возможность сохранится) лишь следующим ходом на правах дамки.</a:t>
            </a:r>
          </a:p>
          <a:p>
            <a:endParaRPr lang="ru-RU" sz="6400" dirty="0"/>
          </a:p>
        </p:txBody>
      </p:sp>
      <p:pic>
        <p:nvPicPr>
          <p:cNvPr id="5124" name="Picture 4" descr="C:\Documents and Settings\Андрей\Мои документы\Мои рисунки\chess01-007.jpg"/>
          <p:cNvPicPr>
            <a:picLocks noChangeAspect="1" noChangeArrowheads="1"/>
          </p:cNvPicPr>
          <p:nvPr/>
        </p:nvPicPr>
        <p:blipFill>
          <a:blip r:embed="rId3" cstate="print"/>
          <a:srcRect/>
          <a:stretch>
            <a:fillRect/>
          </a:stretch>
        </p:blipFill>
        <p:spPr bwMode="auto">
          <a:xfrm>
            <a:off x="6804248" y="3933056"/>
            <a:ext cx="2160240" cy="2160240"/>
          </a:xfrm>
          <a:prstGeom prst="rect">
            <a:avLst/>
          </a:prstGeom>
          <a:noFill/>
        </p:spPr>
      </p:pic>
      <p:pic>
        <p:nvPicPr>
          <p:cNvPr id="5125" name="Picture 5" descr="C:\Documents and Settings\Андрей\Мои документы\Мои рисунки\chess01-009.jpg"/>
          <p:cNvPicPr>
            <a:picLocks noChangeAspect="1" noChangeArrowheads="1"/>
          </p:cNvPicPr>
          <p:nvPr/>
        </p:nvPicPr>
        <p:blipFill>
          <a:blip r:embed="rId4" cstate="print"/>
          <a:srcRect/>
          <a:stretch>
            <a:fillRect/>
          </a:stretch>
        </p:blipFill>
        <p:spPr bwMode="auto">
          <a:xfrm>
            <a:off x="6732240" y="476672"/>
            <a:ext cx="2232248" cy="2160240"/>
          </a:xfrm>
          <a:prstGeom prst="rect">
            <a:avLst/>
          </a:prstGeom>
          <a:noFill/>
        </p:spPr>
      </p:pic>
    </p:spTree>
    <p:extLst>
      <p:ext uri="{BB962C8B-B14F-4D97-AF65-F5344CB8AC3E}">
        <p14:creationId xmlns:p14="http://schemas.microsoft.com/office/powerpoint/2010/main" xmlns="" val="15012730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lum bright="70000" contrast="-70000"/>
          </a:blip>
          <a:srcRect/>
          <a:stretch>
            <a:fillRect/>
          </a:stretch>
        </p:blipFill>
        <p:spPr bwMode="auto">
          <a:xfrm>
            <a:off x="1" y="0"/>
            <a:ext cx="9143999" cy="6858000"/>
          </a:xfrm>
          <a:prstGeom prst="rect">
            <a:avLst/>
          </a:prstGeom>
          <a:noFill/>
          <a:ln w="9525">
            <a:noFill/>
            <a:miter lim="800000"/>
            <a:headEnd/>
            <a:tailEnd/>
          </a:ln>
          <a:effectLst/>
        </p:spPr>
      </p:pic>
      <p:sp>
        <p:nvSpPr>
          <p:cNvPr id="2" name="Заголовок 1"/>
          <p:cNvSpPr>
            <a:spLocks noGrp="1"/>
          </p:cNvSpPr>
          <p:nvPr>
            <p:ph type="title"/>
          </p:nvPr>
        </p:nvSpPr>
        <p:spPr>
          <a:xfrm>
            <a:off x="457200" y="0"/>
            <a:ext cx="8229600" cy="764704"/>
          </a:xfrm>
        </p:spPr>
        <p:txBody>
          <a:bodyPr>
            <a:normAutofit fontScale="90000"/>
          </a:bodyPr>
          <a:lstStyle/>
          <a:p>
            <a:r>
              <a:rPr lang="ru-RU" dirty="0" smtClean="0">
                <a:solidFill>
                  <a:schemeClr val="tx2">
                    <a:lumMod val="60000"/>
                    <a:lumOff val="40000"/>
                  </a:schemeClr>
                </a:solidFill>
              </a:rPr>
              <a:t>Правила игры в «Русские шашки»</a:t>
            </a:r>
            <a:endParaRPr lang="ru-RU" dirty="0">
              <a:solidFill>
                <a:schemeClr val="tx2">
                  <a:lumMod val="60000"/>
                  <a:lumOff val="40000"/>
                </a:schemeClr>
              </a:solidFill>
            </a:endParaRPr>
          </a:p>
        </p:txBody>
      </p:sp>
      <p:sp>
        <p:nvSpPr>
          <p:cNvPr id="3" name="Объект 2"/>
          <p:cNvSpPr>
            <a:spLocks noGrp="1"/>
          </p:cNvSpPr>
          <p:nvPr>
            <p:ph idx="1"/>
          </p:nvPr>
        </p:nvSpPr>
        <p:spPr>
          <a:xfrm>
            <a:off x="179512" y="836712"/>
            <a:ext cx="8784976" cy="6021288"/>
          </a:xfrm>
        </p:spPr>
        <p:txBody>
          <a:bodyPr>
            <a:normAutofit fontScale="40000" lnSpcReduction="20000"/>
          </a:bodyPr>
          <a:lstStyle/>
          <a:p>
            <a:pPr algn="ctr">
              <a:buNone/>
            </a:pPr>
            <a:r>
              <a:rPr lang="ru-RU" sz="8000" b="1" i="1" dirty="0" smtClean="0">
                <a:solidFill>
                  <a:srgbClr val="0070C0"/>
                </a:solidFill>
              </a:rPr>
              <a:t>Цель игры:</a:t>
            </a:r>
          </a:p>
          <a:p>
            <a:pPr marL="0" indent="-72000">
              <a:lnSpc>
                <a:spcPct val="120000"/>
              </a:lnSpc>
              <a:spcBef>
                <a:spcPts val="0"/>
              </a:spcBef>
              <a:buNone/>
            </a:pPr>
            <a:r>
              <a:rPr lang="ru-RU" sz="6600" dirty="0" smtClean="0">
                <a:solidFill>
                  <a:srgbClr val="002060"/>
                </a:solidFill>
              </a:rPr>
              <a:t>Для каждой из сторон конечной целью является выигрыш либо ничья, в зависимости от задач, которые ставит перед собой игрок в данной конкретной партии.</a:t>
            </a:r>
          </a:p>
          <a:p>
            <a:pPr marL="0" indent="-72000" algn="ctr">
              <a:lnSpc>
                <a:spcPct val="120000"/>
              </a:lnSpc>
              <a:spcBef>
                <a:spcPts val="0"/>
              </a:spcBef>
              <a:buNone/>
            </a:pPr>
            <a:endParaRPr lang="ru-RU" sz="8000" b="1" dirty="0" smtClean="0">
              <a:solidFill>
                <a:srgbClr val="002060"/>
              </a:solidFill>
            </a:endParaRPr>
          </a:p>
          <a:p>
            <a:pPr marL="0" indent="-72000" algn="ctr">
              <a:lnSpc>
                <a:spcPct val="120000"/>
              </a:lnSpc>
              <a:spcBef>
                <a:spcPts val="0"/>
              </a:spcBef>
              <a:buNone/>
            </a:pPr>
            <a:r>
              <a:rPr lang="ru-RU" sz="8000" b="1" i="1" dirty="0" smtClean="0">
                <a:solidFill>
                  <a:srgbClr val="0070C0"/>
                </a:solidFill>
              </a:rPr>
              <a:t>Выигрыш партии:</a:t>
            </a:r>
          </a:p>
          <a:p>
            <a:pPr marL="0" indent="-72000">
              <a:lnSpc>
                <a:spcPct val="120000"/>
              </a:lnSpc>
              <a:spcBef>
                <a:spcPts val="0"/>
              </a:spcBef>
              <a:buNone/>
            </a:pPr>
            <a:r>
              <a:rPr lang="ru-RU" sz="6600" dirty="0" smtClean="0">
                <a:solidFill>
                  <a:srgbClr val="002060"/>
                </a:solidFill>
              </a:rPr>
              <a:t>Выигравшим партию признается тот, кто первым достигнет положения, при котором его соперник:</a:t>
            </a:r>
          </a:p>
          <a:p>
            <a:pPr marL="0" indent="-72000">
              <a:lnSpc>
                <a:spcPct val="120000"/>
              </a:lnSpc>
              <a:spcBef>
                <a:spcPts val="0"/>
              </a:spcBef>
            </a:pPr>
            <a:r>
              <a:rPr lang="ru-RU" sz="6600" dirty="0" smtClean="0">
                <a:solidFill>
                  <a:srgbClr val="002060"/>
                </a:solidFill>
              </a:rPr>
              <a:t>признав свою позицию проигранной, заявил о том, что сдается;</a:t>
            </a:r>
          </a:p>
          <a:p>
            <a:pPr marL="0" indent="-72000">
              <a:lnSpc>
                <a:spcPct val="120000"/>
              </a:lnSpc>
              <a:spcBef>
                <a:spcPts val="0"/>
              </a:spcBef>
            </a:pPr>
            <a:r>
              <a:rPr lang="ru-RU" sz="6600" dirty="0" smtClean="0">
                <a:solidFill>
                  <a:srgbClr val="002060"/>
                </a:solidFill>
              </a:rPr>
              <a:t>не сможет сделать очередной ход;</a:t>
            </a:r>
          </a:p>
          <a:p>
            <a:pPr marL="0" indent="-72000">
              <a:lnSpc>
                <a:spcPct val="120000"/>
              </a:lnSpc>
              <a:spcBef>
                <a:spcPts val="0"/>
              </a:spcBef>
            </a:pPr>
            <a:r>
              <a:rPr lang="ru-RU" sz="6600" dirty="0" smtClean="0">
                <a:solidFill>
                  <a:srgbClr val="002060"/>
                </a:solidFill>
              </a:rPr>
              <a:t>не имеет ни одной шашки;</a:t>
            </a:r>
          </a:p>
          <a:p>
            <a:pPr marL="0" indent="-72000">
              <a:lnSpc>
                <a:spcPct val="120000"/>
              </a:lnSpc>
              <a:spcBef>
                <a:spcPts val="0"/>
              </a:spcBef>
            </a:pPr>
            <a:r>
              <a:rPr lang="ru-RU" sz="6600" dirty="0" smtClean="0">
                <a:solidFill>
                  <a:srgbClr val="002060"/>
                </a:solidFill>
              </a:rPr>
              <a:t>не успел сделать установленное количество ходов за определенное время.</a:t>
            </a:r>
          </a:p>
          <a:p>
            <a:endParaRPr lang="ru-RU" sz="6400" dirty="0"/>
          </a:p>
        </p:txBody>
      </p:sp>
    </p:spTree>
    <p:extLst>
      <p:ext uri="{BB962C8B-B14F-4D97-AF65-F5344CB8AC3E}">
        <p14:creationId xmlns:p14="http://schemas.microsoft.com/office/powerpoint/2010/main" xmlns="" val="15012730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lum bright="70000" contrast="-70000"/>
          </a:blip>
          <a:srcRect/>
          <a:stretch>
            <a:fillRect/>
          </a:stretch>
        </p:blipFill>
        <p:spPr bwMode="auto">
          <a:xfrm>
            <a:off x="0" y="0"/>
            <a:ext cx="9143999" cy="6858000"/>
          </a:xfrm>
          <a:prstGeom prst="rect">
            <a:avLst/>
          </a:prstGeom>
          <a:noFill/>
          <a:ln w="9525">
            <a:noFill/>
            <a:miter lim="800000"/>
            <a:headEnd/>
            <a:tailEnd/>
          </a:ln>
          <a:effectLst/>
        </p:spPr>
      </p:pic>
      <p:sp>
        <p:nvSpPr>
          <p:cNvPr id="2" name="Заголовок 1"/>
          <p:cNvSpPr>
            <a:spLocks noGrp="1"/>
          </p:cNvSpPr>
          <p:nvPr>
            <p:ph type="title"/>
          </p:nvPr>
        </p:nvSpPr>
        <p:spPr>
          <a:xfrm>
            <a:off x="457200" y="0"/>
            <a:ext cx="8229600" cy="692696"/>
          </a:xfrm>
        </p:spPr>
        <p:txBody>
          <a:bodyPr>
            <a:normAutofit fontScale="90000"/>
          </a:bodyPr>
          <a:lstStyle/>
          <a:p>
            <a:r>
              <a:rPr lang="ru-RU" dirty="0" smtClean="0">
                <a:solidFill>
                  <a:schemeClr val="tx2">
                    <a:lumMod val="60000"/>
                    <a:lumOff val="40000"/>
                  </a:schemeClr>
                </a:solidFill>
              </a:rPr>
              <a:t>Правила игры в «Русские шашки»</a:t>
            </a:r>
            <a:endParaRPr lang="ru-RU" dirty="0">
              <a:solidFill>
                <a:schemeClr val="tx2">
                  <a:lumMod val="60000"/>
                  <a:lumOff val="40000"/>
                </a:schemeClr>
              </a:solidFill>
            </a:endParaRPr>
          </a:p>
        </p:txBody>
      </p:sp>
      <p:sp>
        <p:nvSpPr>
          <p:cNvPr id="3" name="Объект 2"/>
          <p:cNvSpPr>
            <a:spLocks noGrp="1"/>
          </p:cNvSpPr>
          <p:nvPr>
            <p:ph idx="1"/>
          </p:nvPr>
        </p:nvSpPr>
        <p:spPr>
          <a:xfrm>
            <a:off x="179512" y="764704"/>
            <a:ext cx="8784976" cy="6093296"/>
          </a:xfrm>
        </p:spPr>
        <p:txBody>
          <a:bodyPr>
            <a:normAutofit fontScale="25000" lnSpcReduction="20000"/>
          </a:bodyPr>
          <a:lstStyle/>
          <a:p>
            <a:pPr marL="0" indent="0" algn="ctr">
              <a:lnSpc>
                <a:spcPct val="120000"/>
              </a:lnSpc>
              <a:spcBef>
                <a:spcPts val="0"/>
              </a:spcBef>
              <a:buNone/>
            </a:pPr>
            <a:r>
              <a:rPr lang="ru-RU" sz="8800" b="1" i="1" u="sng" dirty="0" smtClean="0">
                <a:solidFill>
                  <a:srgbClr val="0070C0"/>
                </a:solidFill>
              </a:rPr>
              <a:t>Партия считается закончившейся вничью в таких случаях:</a:t>
            </a:r>
          </a:p>
          <a:p>
            <a:pPr marL="0" indent="0">
              <a:lnSpc>
                <a:spcPct val="120000"/>
              </a:lnSpc>
              <a:spcBef>
                <a:spcPts val="0"/>
              </a:spcBef>
              <a:buNone/>
            </a:pPr>
            <a:r>
              <a:rPr lang="ru-RU" sz="7200" dirty="0" smtClean="0">
                <a:solidFill>
                  <a:srgbClr val="002060"/>
                </a:solidFill>
              </a:rPr>
              <a:t>- по взаимному согласию оппонентов (один из участников предлагает ничью, а другой принимает это предложение);</a:t>
            </a:r>
          </a:p>
          <a:p>
            <a:pPr marL="0" indent="0">
              <a:lnSpc>
                <a:spcPct val="120000"/>
              </a:lnSpc>
              <a:spcBef>
                <a:spcPts val="0"/>
              </a:spcBef>
              <a:buNone/>
            </a:pPr>
            <a:r>
              <a:rPr lang="ru-RU" sz="7200" dirty="0" smtClean="0">
                <a:solidFill>
                  <a:srgbClr val="002060"/>
                </a:solidFill>
              </a:rPr>
              <a:t>- при невозможности выигрыша ни одного из соперников;</a:t>
            </a:r>
          </a:p>
          <a:p>
            <a:pPr marL="0" indent="0">
              <a:lnSpc>
                <a:spcPct val="120000"/>
              </a:lnSpc>
              <a:spcBef>
                <a:spcPts val="0"/>
              </a:spcBef>
              <a:buNone/>
            </a:pPr>
            <a:r>
              <a:rPr lang="ru-RU" sz="7200" dirty="0" smtClean="0">
                <a:solidFill>
                  <a:srgbClr val="002060"/>
                </a:solidFill>
              </a:rPr>
              <a:t>- если участник, имея в окончании партии три дамки (и более) против одной дамки противника, своим 15 ходом (считая с момента установления соотношения сил) не возьмет дамку противника;</a:t>
            </a:r>
          </a:p>
          <a:p>
            <a:pPr marL="0" indent="0">
              <a:lnSpc>
                <a:spcPct val="120000"/>
              </a:lnSpc>
              <a:spcBef>
                <a:spcPts val="0"/>
              </a:spcBef>
              <a:buNone/>
            </a:pPr>
            <a:r>
              <a:rPr lang="ru-RU" sz="7200" dirty="0" smtClean="0">
                <a:solidFill>
                  <a:srgbClr val="002060"/>
                </a:solidFill>
              </a:rPr>
              <a:t>- если в позиции, в которой оба соперника имеют дамки, не изменилось соотношение сил (т.е. не было взятия, и ни одна простая шашка не стала дамкой) на протяжении:</a:t>
            </a:r>
          </a:p>
          <a:p>
            <a:pPr marL="0" indent="0">
              <a:lnSpc>
                <a:spcPct val="120000"/>
              </a:lnSpc>
              <a:spcBef>
                <a:spcPts val="0"/>
              </a:spcBef>
              <a:buNone/>
            </a:pPr>
            <a:r>
              <a:rPr lang="ru-RU" sz="7200" dirty="0" smtClean="0">
                <a:solidFill>
                  <a:srgbClr val="002060"/>
                </a:solidFill>
              </a:rPr>
              <a:t>* в 2-х и 3-х фигурных окончаниях - 5 ходов,</a:t>
            </a:r>
            <a:br>
              <a:rPr lang="ru-RU" sz="7200" dirty="0" smtClean="0">
                <a:solidFill>
                  <a:srgbClr val="002060"/>
                </a:solidFill>
              </a:rPr>
            </a:br>
            <a:r>
              <a:rPr lang="ru-RU" sz="7200" dirty="0" smtClean="0">
                <a:solidFill>
                  <a:srgbClr val="002060"/>
                </a:solidFill>
              </a:rPr>
              <a:t>* в 4-х и 5-и фигурных окончаниях - 30 ходов,</a:t>
            </a:r>
            <a:br>
              <a:rPr lang="ru-RU" sz="7200" dirty="0" smtClean="0">
                <a:solidFill>
                  <a:srgbClr val="002060"/>
                </a:solidFill>
              </a:rPr>
            </a:br>
            <a:r>
              <a:rPr lang="ru-RU" sz="7200" dirty="0" smtClean="0">
                <a:solidFill>
                  <a:srgbClr val="002060"/>
                </a:solidFill>
              </a:rPr>
              <a:t>* в 6-и и 7-и фигурных окончаниях - 60 ходов.</a:t>
            </a:r>
          </a:p>
          <a:p>
            <a:pPr marL="0" indent="0">
              <a:lnSpc>
                <a:spcPct val="120000"/>
              </a:lnSpc>
              <a:spcBef>
                <a:spcPts val="0"/>
              </a:spcBef>
              <a:buNone/>
            </a:pPr>
            <a:r>
              <a:rPr lang="ru-RU" sz="7200" dirty="0" smtClean="0">
                <a:solidFill>
                  <a:srgbClr val="002060"/>
                </a:solidFill>
              </a:rPr>
              <a:t>- если участник, имея в окончании партии три дамки, две дамки и простую, дамку и две простые, три простые против одинокой дамки, находящейся на большой дороге, своим 5-м ходом не сможет добиться выигранной позиции;</a:t>
            </a:r>
          </a:p>
          <a:p>
            <a:pPr marL="0" indent="0">
              <a:lnSpc>
                <a:spcPct val="120000"/>
              </a:lnSpc>
              <a:spcBef>
                <a:spcPts val="0"/>
              </a:spcBef>
              <a:buNone/>
            </a:pPr>
            <a:r>
              <a:rPr lang="ru-RU" sz="7200" dirty="0" smtClean="0">
                <a:solidFill>
                  <a:srgbClr val="002060"/>
                </a:solidFill>
              </a:rPr>
              <a:t>- если в течение 15 ходов игроки делали ходы только дамками, не передвигая простых шашек и не производя взятия;</a:t>
            </a:r>
          </a:p>
          <a:p>
            <a:pPr marL="0" indent="0">
              <a:lnSpc>
                <a:spcPct val="120000"/>
              </a:lnSpc>
              <a:spcBef>
                <a:spcPts val="0"/>
              </a:spcBef>
              <a:buNone/>
            </a:pPr>
            <a:r>
              <a:rPr lang="ru-RU" sz="7200" dirty="0" smtClean="0">
                <a:solidFill>
                  <a:srgbClr val="002060"/>
                </a:solidFill>
              </a:rPr>
              <a:t>- если три (или более) раза повторяется одна и та же позиция (одно и то же расположение шашек), причем очередь хода каждый раз будет за одной и той же стороной.</a:t>
            </a:r>
          </a:p>
        </p:txBody>
      </p:sp>
    </p:spTree>
    <p:extLst>
      <p:ext uri="{BB962C8B-B14F-4D97-AF65-F5344CB8AC3E}">
        <p14:creationId xmlns:p14="http://schemas.microsoft.com/office/powerpoint/2010/main" xmlns="" val="15012730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351</TotalTime>
  <Words>1220</Words>
  <Application>Microsoft Office PowerPoint</Application>
  <PresentationFormat>Экран (4:3)</PresentationFormat>
  <Paragraphs>156</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Изящная</vt:lpstr>
      <vt:lpstr>Мастер-класс </vt:lpstr>
      <vt:lpstr>Шашки – увлекательная игра. </vt:lpstr>
      <vt:lpstr>Древняя игра</vt:lpstr>
      <vt:lpstr>Правила игры в «Русские шашки»</vt:lpstr>
      <vt:lpstr>Правила игры в «Русские шашки»</vt:lpstr>
      <vt:lpstr>Правила игры в «Русские шашки»</vt:lpstr>
      <vt:lpstr>Правила игры в «Русские шашки»</vt:lpstr>
      <vt:lpstr>Правила игры в «Русские шашки»</vt:lpstr>
      <vt:lpstr>Правила игры в «Русские шашки»</vt:lpstr>
      <vt:lpstr>Игры на шашецнице:</vt:lpstr>
      <vt:lpstr>какой шашкой пойти и на какое поле ее переставить? </vt:lpstr>
      <vt:lpstr>Приёмы и комбинации:</vt:lpstr>
      <vt:lpstr>Советы, которые приведут к победе:</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Шашки </dc:title>
  <dc:creator>user</dc:creator>
  <cp:lastModifiedBy>пк</cp:lastModifiedBy>
  <cp:revision>118</cp:revision>
  <dcterms:created xsi:type="dcterms:W3CDTF">2015-11-18T15:27:04Z</dcterms:created>
  <dcterms:modified xsi:type="dcterms:W3CDTF">2018-10-16T06:26:01Z</dcterms:modified>
</cp:coreProperties>
</file>