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BD4F-2955-441D-9353-BBF1675C1E1F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4BFD-7ACE-4970-875E-000562437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BD4F-2955-441D-9353-BBF1675C1E1F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4BFD-7ACE-4970-875E-000562437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BD4F-2955-441D-9353-BBF1675C1E1F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4BFD-7ACE-4970-875E-000562437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BD4F-2955-441D-9353-BBF1675C1E1F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4BFD-7ACE-4970-875E-000562437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BD4F-2955-441D-9353-BBF1675C1E1F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4BFD-7ACE-4970-875E-000562437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BD4F-2955-441D-9353-BBF1675C1E1F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4BFD-7ACE-4970-875E-000562437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BD4F-2955-441D-9353-BBF1675C1E1F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4BFD-7ACE-4970-875E-000562437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BD4F-2955-441D-9353-BBF1675C1E1F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4BFD-7ACE-4970-875E-000562437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BD4F-2955-441D-9353-BBF1675C1E1F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4BFD-7ACE-4970-875E-000562437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BD4F-2955-441D-9353-BBF1675C1E1F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4BFD-7ACE-4970-875E-000562437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BD4F-2955-441D-9353-BBF1675C1E1F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4BFD-7ACE-4970-875E-000562437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BBD4F-2955-441D-9353-BBF1675C1E1F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C4BFD-7ACE-4970-875E-000562437A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https://lh6.googleusercontent.com/h3uFhLATTZzEXb125w0p_JTtzmgPeyW-4F23pECewakRMZxYtb4H7EjsuiwcfyzhDhgXW5cei48CKUX63hcBcZBNvTWqDIWgm-muXWVSzo2oBUmqXjqOQrKcLohokbczuTK_GlVKOF43GItjsw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https://lh6.googleusercontent.com/h3uFhLATTZzEXb125w0p_JTtzmgPeyW-4F23pECewakRMZxYtb4H7EjsuiwcfyzhDhgXW5cei48CKUX63hcBcZBNvTWqDIWgm-muXWVSzo2oBUmqXjqOQrKcLohokbczuTK_GlVKOF43GItjs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https://lh6.googleusercontent.com/h3uFhLATTZzEXb125w0p_JTtzmgPeyW-4F23pECewakRMZxYtb4H7EjsuiwcfyzhDhgXW5cei48CKUX63hcBcZBNvTWqDIWgm-muXWVSzo2oBUmqXjqOQrKcLohokbczuTK_GlVKOF43GItjsw" TargetMode="Externa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https://lh6.googleusercontent.com/h3uFhLATTZzEXb125w0p_JTtzmgPeyW-4F23pECewakRMZxYtb4H7EjsuiwcfyzhDhgXW5cei48CKUX63hcBcZBNvTWqDIWgm-muXWVSzo2oBUmqXjqOQrKcLohokbczuTK_GlVKOF43GItjs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https://lh6.googleusercontent.com/h3uFhLATTZzEXb125w0p_JTtzmgPeyW-4F23pECewakRMZxYtb4H7EjsuiwcfyzhDhgXW5cei48CKUX63hcBcZBNvTWqDIWgm-muXWVSzo2oBUmqXjqOQrKcLohokbczuTK_GlVKOF43GItjsw" TargetMode="Externa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https://lh6.googleusercontent.com/h3uFhLATTZzEXb125w0p_JTtzmgPeyW-4F23pECewakRMZxYtb4H7EjsuiwcfyzhDhgXW5cei48CKUX63hcBcZBNvTWqDIWgm-muXWVSzo2oBUmqXjqOQrKcLohokbczuTK_GlVKOF43GItjsw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https://lh6.googleusercontent.com/h3uFhLATTZzEXb125w0p_JTtzmgPeyW-4F23pECewakRMZxYtb4H7EjsuiwcfyzhDhgXW5cei48CKUX63hcBcZBNvTWqDIWgm-muXWVSzo2oBUmqXjqOQrKcLohokbczuTK_GlVKOF43GItjs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https://lh6.googleusercontent.com/h3uFhLATTZzEXb125w0p_JTtzmgPeyW-4F23pECewakRMZxYtb4H7EjsuiwcfyzhDhgXW5cei48CKUX63hcBcZBNvTWqDIWgm-muXWVSzo2oBUmqXjqOQrKcLohokbczuTK_GlVKOF43GItjs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5/1621717852_17-phonoteka_org-p-nezhno-goluboi-fon-s-oblakami-17.jpg"/>
          <p:cNvPicPr>
            <a:picLocks noChangeAspect="1" noChangeArrowheads="1"/>
          </p:cNvPicPr>
          <p:nvPr/>
        </p:nvPicPr>
        <p:blipFill>
          <a:blip r:embed="rId2" cstate="print"/>
          <a:srcRect b="4765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4" descr="https://image.jimcdn.com/app/cms/image/transf/dimension=2000x1500:format=png/path/s3174390469a611fa/backgroundarea/i98e0996916ea9f0c/version/1476789259/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979712" y="3429000"/>
            <a:ext cx="5688632" cy="18007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3"/>
              </a:avLst>
            </a:prstTxWarp>
          </a:bodyPr>
          <a:lstStyle/>
          <a:p>
            <a:pPr algn="ctr"/>
            <a:r>
              <a:rPr lang="ru-RU" b="1" kern="10" dirty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РАЗВИВАЮЩАЯ</a:t>
            </a:r>
          </a:p>
          <a:p>
            <a:pPr algn="ctr"/>
            <a:r>
              <a:rPr lang="ru-RU" b="1" kern="10" dirty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 ПРЕДМЕТНО- ПРОСТРАНСТВЕННАЯ СРЕДА</a:t>
            </a:r>
          </a:p>
          <a:p>
            <a:pPr algn="ctr"/>
            <a:r>
              <a:rPr lang="ru-RU" b="1" kern="10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В </a:t>
            </a:r>
            <a:r>
              <a:rPr lang="ru-RU" b="1" kern="10" dirty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МЛАДШЕЙ ГРУППЕ  </a:t>
            </a:r>
            <a:r>
              <a:rPr lang="ru-RU" b="1" kern="10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«КАПЕЛЬКА»</a:t>
            </a:r>
            <a:endParaRPr lang="ru-RU" b="1" kern="10" dirty="0">
              <a:ln w="12700">
                <a:solidFill>
                  <a:srgbClr val="0000CC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18348" y="238091"/>
            <a:ext cx="6307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№ 87»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s://lh6.googleusercontent.com/h3uFhLATTZzEXb125w0p_JTtzmgPeyW-4F23pECewakRMZxYtb4H7EjsuiwcfyzhDhgXW5cei48CKUX63hcBcZBNvTWqDIWgm-muXWVSzo2oBUmqXjqOQrKcLohokbczuTK_GlVKOF43GItjsw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301208"/>
            <a:ext cx="1311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717852_17-phonoteka_org-p-nezhno-goluboi-fon-s-oblakami-17.jpg"/>
          <p:cNvPicPr>
            <a:picLocks noChangeAspect="1" noChangeArrowheads="1"/>
          </p:cNvPicPr>
          <p:nvPr/>
        </p:nvPicPr>
        <p:blipFill>
          <a:blip r:embed="rId2" cstate="print"/>
          <a:srcRect b="4765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140968"/>
            <a:ext cx="5350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Центр природы и экспериментирования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980728"/>
            <a:ext cx="2731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Центр краеведения </a:t>
            </a:r>
            <a:endParaRPr lang="ru-RU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C:\Users\800783\Desktop\Фото РППС\Экспериме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1048"/>
            <a:ext cx="3556846" cy="2637068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</p:pic>
      <p:pic>
        <p:nvPicPr>
          <p:cNvPr id="24579" name="Picture 3" descr="C:\Users\800783\Desktop\Фото РППС\Краееведеиние.jpg"/>
          <p:cNvPicPr>
            <a:picLocks noChangeAspect="1" noChangeArrowheads="1"/>
          </p:cNvPicPr>
          <p:nvPr/>
        </p:nvPicPr>
        <p:blipFill>
          <a:blip r:embed="rId4" cstate="print"/>
          <a:srcRect t="14522" b="11311"/>
          <a:stretch>
            <a:fillRect/>
          </a:stretch>
        </p:blipFill>
        <p:spPr bwMode="auto">
          <a:xfrm>
            <a:off x="5652120" y="764704"/>
            <a:ext cx="2592288" cy="2592288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</p:pic>
      <p:pic>
        <p:nvPicPr>
          <p:cNvPr id="24580" name="Picture 4" descr="C:\Users\800783\Desktop\Фото РППС\Природ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6840" y="3717032"/>
            <a:ext cx="2093032" cy="2822066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1484784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ЛЭПБУК вам открываем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Новизну вам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представляем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него мы узнаём,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с природой мы живём.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717852_17-phonoteka_org-p-nezhno-goluboi-fon-s-oblakami-17.jpg"/>
          <p:cNvPicPr>
            <a:picLocks noChangeAspect="1" noChangeArrowheads="1"/>
          </p:cNvPicPr>
          <p:nvPr/>
        </p:nvPicPr>
        <p:blipFill>
          <a:blip r:embed="rId2" cstate="print"/>
          <a:srcRect b="4765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873006"/>
            <a:ext cx="8208912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ХУДОЖЕСТВЕННО - ЭСТЕТИЧЕСКОЕ РАЗВИТИЕ: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Центр художественного творчества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Центр музыкального развития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s://lh6.googleusercontent.com/h3uFhLATTZzEXb125w0p_JTtzmgPeyW-4F23pECewakRMZxYtb4H7EjsuiwcfyzhDhgXW5cei48CKUX63hcBcZBNvTWqDIWgm-muXWVSzo2oBUmqXjqOQrKcLohokbczuTK_GlVKOF43GItjsw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836712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s://lh6.googleusercontent.com/h3uFhLATTZzEXb125w0p_JTtzmgPeyW-4F23pECewakRMZxYtb4H7EjsuiwcfyzhDhgXW5cei48CKUX63hcBcZBNvTWqDIWgm-muXWVSzo2oBUmqXjqOQrKcLohokbczuTK_GlVKOF43GItjsw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98072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https://fsd.multiurok.ru/html/2017/07/30/s_597dee8080b72/666500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149080"/>
            <a:ext cx="3226445" cy="2223234"/>
          </a:xfrm>
          <a:prstGeom prst="rect">
            <a:avLst/>
          </a:prstGeom>
          <a:noFill/>
        </p:spPr>
      </p:pic>
      <p:pic>
        <p:nvPicPr>
          <p:cNvPr id="10" name="Picture 4" descr="https://lh6.googleusercontent.com/h3uFhLATTZzEXb125w0p_JTtzmgPeyW-4F23pECewakRMZxYtb4H7EjsuiwcfyzhDhgXW5cei48CKUX63hcBcZBNvTWqDIWgm-muXWVSzo2oBUmqXjqOQrKcLohokbczuTK_GlVKOF43GItjsw"/>
          <p:cNvPicPr>
            <a:picLocks noChangeAspect="1" noChangeArrowheads="1"/>
          </p:cNvPicPr>
          <p:nvPr/>
        </p:nvPicPr>
        <p:blipFill>
          <a:blip r:embed="rId6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653136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717852_17-phonoteka_org-p-nezhno-goluboi-fon-s-oblakami-17.jpg"/>
          <p:cNvPicPr>
            <a:picLocks noChangeAspect="1" noChangeArrowheads="1"/>
          </p:cNvPicPr>
          <p:nvPr/>
        </p:nvPicPr>
        <p:blipFill>
          <a:blip r:embed="rId2" cstate="print"/>
          <a:srcRect b="4765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980728"/>
            <a:ext cx="4745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Центр художественного творчества</a:t>
            </a:r>
            <a:endParaRPr lang="ru-RU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3861048"/>
            <a:ext cx="4111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Центр музыкального развития</a:t>
            </a:r>
            <a:endParaRPr lang="ru-RU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1" name="Picture 1" descr="C:\Users\800783\Desktop\Фото РППС\Музы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509120"/>
            <a:ext cx="2592288" cy="1921938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</p:pic>
      <p:pic>
        <p:nvPicPr>
          <p:cNvPr id="25602" name="Picture 2" descr="C:\Users\800783\Desktop\Фото РППС\из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628800"/>
            <a:ext cx="3096344" cy="2295649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</p:pic>
      <p:pic>
        <p:nvPicPr>
          <p:cNvPr id="25603" name="Picture 3" descr="P1010849"/>
          <p:cNvPicPr>
            <a:picLocks noChangeAspect="1" noChangeArrowheads="1"/>
          </p:cNvPicPr>
          <p:nvPr/>
        </p:nvPicPr>
        <p:blipFill>
          <a:blip r:embed="rId5" cstate="print"/>
          <a:srcRect l="25327" t="60268" r="18361"/>
          <a:stretch>
            <a:fillRect/>
          </a:stretch>
        </p:blipFill>
        <p:spPr bwMode="auto">
          <a:xfrm>
            <a:off x="4572000" y="4437112"/>
            <a:ext cx="3816424" cy="2032020"/>
          </a:xfrm>
          <a:prstGeom prst="round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139952" y="1916832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тропинке мы пойдем…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Карандашику зайдем.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 умелый карандашик.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 пальчики играть,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Клеить, лепить и рисовать</a:t>
            </a:r>
          </a:p>
        </p:txBody>
      </p:sp>
      <p:pic>
        <p:nvPicPr>
          <p:cNvPr id="25607" name="Picture 7" descr="https://yt3.ggpht.com/a/AATXAJyrfLgEQFHQLXHZv7zJzl5j7azieCslY2cLCZl4=s900-c-k-c0x00ffffff-no-rj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844824"/>
            <a:ext cx="1532756" cy="15327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717852_17-phonoteka_org-p-nezhno-goluboi-fon-s-oblakami-17.jpg"/>
          <p:cNvPicPr>
            <a:picLocks noChangeAspect="1" noChangeArrowheads="1"/>
          </p:cNvPicPr>
          <p:nvPr/>
        </p:nvPicPr>
        <p:blipFill>
          <a:blip r:embed="rId2" cstate="print"/>
          <a:srcRect b="4765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11560" y="548680"/>
            <a:ext cx="792088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РЕЧЕВОЕ РАЗВИТИЕ: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Центр художественной литературы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Центр развития речи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https://catherineasquithgallery.com/uploads/posts/2021-03/1614593694_11-p-kniga-na-belom-fone-kartinki-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56992"/>
            <a:ext cx="4463206" cy="3127731"/>
          </a:xfrm>
          <a:prstGeom prst="rect">
            <a:avLst/>
          </a:prstGeom>
          <a:noFill/>
        </p:spPr>
      </p:pic>
      <p:pic>
        <p:nvPicPr>
          <p:cNvPr id="4" name="Picture 4" descr="https://lh6.googleusercontent.com/h3uFhLATTZzEXb125w0p_JTtzmgPeyW-4F23pECewakRMZxYtb4H7EjsuiwcfyzhDhgXW5cei48CKUX63hcBcZBNvTWqDIWgm-muXWVSzo2oBUmqXjqOQrKcLohokbczuTK_GlVKOF43GItjsw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492896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s://lh6.googleusercontent.com/h3uFhLATTZzEXb125w0p_JTtzmgPeyW-4F23pECewakRMZxYtb4H7EjsuiwcfyzhDhgXW5cei48CKUX63hcBcZBNvTWqDIWgm-muXWVSzo2oBUmqXjqOQrKcLohokbczuTK_GlVKOF43GItjsw"/>
          <p:cNvPicPr>
            <a:picLocks noChangeAspect="1" noChangeArrowheads="1"/>
          </p:cNvPicPr>
          <p:nvPr/>
        </p:nvPicPr>
        <p:blipFill>
          <a:blip r:embed="rId6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98072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s://lh6.googleusercontent.com/h3uFhLATTZzEXb125w0p_JTtzmgPeyW-4F23pECewakRMZxYtb4H7EjsuiwcfyzhDhgXW5cei48CKUX63hcBcZBNvTWqDIWgm-muXWVSzo2oBUmqXjqOQrKcLohokbczuTK_GlVKOF43GItjsw"/>
          <p:cNvPicPr>
            <a:picLocks noChangeAspect="1" noChangeArrowheads="1"/>
          </p:cNvPicPr>
          <p:nvPr/>
        </p:nvPicPr>
        <p:blipFill>
          <a:blip r:embed="rId6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836712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717852_17-phonoteka_org-p-nezhno-goluboi-fon-s-oblakami-17.jpg"/>
          <p:cNvPicPr>
            <a:picLocks noChangeAspect="1" noChangeArrowheads="1"/>
          </p:cNvPicPr>
          <p:nvPr/>
        </p:nvPicPr>
        <p:blipFill>
          <a:blip r:embed="rId2" cstate="print"/>
          <a:srcRect b="4765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3645024"/>
            <a:ext cx="4737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Центр художественной литературы</a:t>
            </a:r>
            <a:endParaRPr lang="ru-RU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620688"/>
            <a:ext cx="2872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Центр развития речи</a:t>
            </a:r>
            <a:endParaRPr lang="ru-RU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49" name="Picture 1" descr="C:\Users\800783\Desktop\Фото РППС\Книг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429000"/>
            <a:ext cx="2265990" cy="3055268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4077072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Здесь есть книжки про ребят, про щенят и поросят,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 лисичку, про зайчонка и пушистого котенка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rgbClr val="7030A0"/>
                </a:solidFill>
              </a:rPr>
              <a:t>И про жадного мальчишку, косолапого, лесного мишку.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Сказки любят все читать, и о волшебстве </a:t>
            </a:r>
            <a:r>
              <a:rPr lang="ru-RU" b="1" dirty="0" smtClean="0">
                <a:solidFill>
                  <a:srgbClr val="7030A0"/>
                </a:solidFill>
              </a:rPr>
              <a:t>мечтать.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DSC015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124744"/>
            <a:ext cx="3156880" cy="2268098"/>
          </a:xfrm>
          <a:prstGeom prst="round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83968" y="1412776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Вас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совунья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говорунья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уголок свой приглашает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всех без исключенья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Разговорить желает</a:t>
            </a:r>
          </a:p>
        </p:txBody>
      </p:sp>
      <p:pic>
        <p:nvPicPr>
          <p:cNvPr id="27651" name="Picture 3" descr="https://ru-static.z-dn.net/files/d1b/86d1d5976b3afb7a40796bec96675b3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1916832"/>
            <a:ext cx="903700" cy="1152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717852_17-phonoteka_org-p-nezhno-goluboi-fon-s-oblakami-17.jpg"/>
          <p:cNvPicPr>
            <a:picLocks noChangeAspect="1" noChangeArrowheads="1"/>
          </p:cNvPicPr>
          <p:nvPr/>
        </p:nvPicPr>
        <p:blipFill>
          <a:blip r:embed="rId2" cstate="print"/>
          <a:srcRect b="476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11560" y="980728"/>
            <a:ext cx="80273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ФИЗИЧЕСКОЕ РАЗВИТИЕ: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 физкультурно-оздоровительный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 сенсомоторного развития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s://lh6.googleusercontent.com/h3uFhLATTZzEXb125w0p_JTtzmgPeyW-4F23pECewakRMZxYtb4H7EjsuiwcfyzhDhgXW5cei48CKUX63hcBcZBNvTWqDIWgm-muXWVSzo2oBUmqXjqOQrKcLohokbczuTK_GlVKOF43GItjsw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83671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800783\Desktop\istockphoto-477865159-612x61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3717032"/>
            <a:ext cx="3024336" cy="2679432"/>
          </a:xfrm>
          <a:prstGeom prst="rect">
            <a:avLst/>
          </a:prstGeom>
          <a:noFill/>
        </p:spPr>
      </p:pic>
      <p:pic>
        <p:nvPicPr>
          <p:cNvPr id="8" name="Picture 4" descr="https://lh6.googleusercontent.com/h3uFhLATTZzEXb125w0p_JTtzmgPeyW-4F23pECewakRMZxYtb4H7EjsuiwcfyzhDhgXW5cei48CKUX63hcBcZBNvTWqDIWgm-muXWVSzo2oBUmqXjqOQrKcLohokbczuTK_GlVKOF43GItjsw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83671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5/1621717852_17-phonoteka_org-p-nezhno-goluboi-fon-s-oblakami-17.jpg"/>
          <p:cNvPicPr>
            <a:picLocks noChangeAspect="1" noChangeArrowheads="1"/>
          </p:cNvPicPr>
          <p:nvPr/>
        </p:nvPicPr>
        <p:blipFill>
          <a:blip r:embed="rId2" cstate="print"/>
          <a:srcRect b="476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67744" y="3284984"/>
            <a:ext cx="4750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физкультурно-оздоровительный</a:t>
            </a:r>
            <a:endParaRPr lang="ru-RU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04664"/>
            <a:ext cx="3938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сенсомоторного развития</a:t>
            </a:r>
            <a:endParaRPr lang="ru-RU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3" name="Picture 3" descr="C:\Users\800783\Desktop\Фото РППС\xUbRDxtSHyA.jpg"/>
          <p:cNvPicPr>
            <a:picLocks noChangeAspect="1" noChangeArrowheads="1"/>
          </p:cNvPicPr>
          <p:nvPr/>
        </p:nvPicPr>
        <p:blipFill>
          <a:blip r:embed="rId3" cstate="print"/>
          <a:srcRect b="41122"/>
          <a:stretch>
            <a:fillRect/>
          </a:stretch>
        </p:blipFill>
        <p:spPr bwMode="auto">
          <a:xfrm>
            <a:off x="5076056" y="980728"/>
            <a:ext cx="2713640" cy="2154243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</p:pic>
      <p:pic>
        <p:nvPicPr>
          <p:cNvPr id="30724" name="Picture 4" descr="C:\Users\800783\Desktop\Фото РППС\Дом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980728"/>
            <a:ext cx="2880320" cy="2135487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</p:pic>
      <p:pic>
        <p:nvPicPr>
          <p:cNvPr id="30725" name="Picture 5" descr="C:\Users\800783\Desktop\IMG-8656abad9a6cc085c7696ed4f2d4a1a9-V (1).jpg"/>
          <p:cNvPicPr>
            <a:picLocks noChangeAspect="1" noChangeArrowheads="1"/>
          </p:cNvPicPr>
          <p:nvPr/>
        </p:nvPicPr>
        <p:blipFill>
          <a:blip r:embed="rId5" cstate="print"/>
          <a:srcRect t="15000" b="8125"/>
          <a:stretch>
            <a:fillRect/>
          </a:stretch>
        </p:blipFill>
        <p:spPr bwMode="auto">
          <a:xfrm>
            <a:off x="1115616" y="3789040"/>
            <a:ext cx="2669565" cy="2736304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283968" y="4005064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Приходите на часок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наш спортивный уголок.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Упражнения с друзьями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Выполняйте вместе с нами!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717852_17-phonoteka_org-p-nezhno-goluboi-fon-s-oblakami-17.jpg"/>
          <p:cNvPicPr>
            <a:picLocks noChangeAspect="1" noChangeArrowheads="1"/>
          </p:cNvPicPr>
          <p:nvPr/>
        </p:nvPicPr>
        <p:blipFill>
          <a:blip r:embed="rId2" cstate="print"/>
          <a:srcRect b="476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Picture 2" descr="https://i.pinimg.com/originals/36/06/20/360620372dc6dfd8e6a3fd56bd88c608.png"/>
          <p:cNvPicPr>
            <a:picLocks noChangeAspect="1" noChangeArrowheads="1"/>
          </p:cNvPicPr>
          <p:nvPr/>
        </p:nvPicPr>
        <p:blipFill>
          <a:blip r:embed="rId3" cstate="print"/>
          <a:srcRect b="21634"/>
          <a:stretch>
            <a:fillRect/>
          </a:stretch>
        </p:blipFill>
        <p:spPr bwMode="auto">
          <a:xfrm>
            <a:off x="251520" y="1772816"/>
            <a:ext cx="8443224" cy="47525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4005064"/>
            <a:ext cx="551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Детский сад у нас хорош – </a:t>
            </a:r>
            <a:r>
              <a:rPr lang="ru-RU" sz="3600" b="1" dirty="0" smtClean="0">
                <a:solidFill>
                  <a:srgbClr val="7030A0"/>
                </a:solidFill>
              </a:rPr>
              <a:t>Лучше </a:t>
            </a:r>
            <a:r>
              <a:rPr lang="ru-RU" sz="3600" b="1" dirty="0" smtClean="0">
                <a:solidFill>
                  <a:srgbClr val="7030A0"/>
                </a:solidFill>
              </a:rPr>
              <a:t>сада не </a:t>
            </a:r>
            <a:r>
              <a:rPr lang="ru-RU" sz="3600" b="1" dirty="0" smtClean="0">
                <a:solidFill>
                  <a:srgbClr val="7030A0"/>
                </a:solidFill>
              </a:rPr>
              <a:t>найдешь!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" name="Picture 4" descr="https://lh6.googleusercontent.com/h3uFhLATTZzEXb125w0p_JTtzmgPeyW-4F23pECewakRMZxYtb4H7EjsuiwcfyzhDhgXW5cei48CKUX63hcBcZBNvTWqDIWgm-muXWVSzo2oBUmqXjqOQrKcLohokbczuTK_GlVKOF43GItjsw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83671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s://lh6.googleusercontent.com/h3uFhLATTZzEXb125w0p_JTtzmgPeyW-4F23pECewakRMZxYtb4H7EjsuiwcfyzhDhgXW5cei48CKUX63hcBcZBNvTWqDIWgm-muXWVSzo2oBUmqXjqOQrKcLohokbczuTK_GlVKOF43GItjsw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83671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s://lh6.googleusercontent.com/h3uFhLATTZzEXb125w0p_JTtzmgPeyW-4F23pECewakRMZxYtb4H7EjsuiwcfyzhDhgXW5cei48CKUX63hcBcZBNvTWqDIWgm-muXWVSzo2oBUmqXjqOQrKcLohokbczuTK_GlVKOF43GItjsw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7667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s://lh6.googleusercontent.com/h3uFhLATTZzEXb125w0p_JTtzmgPeyW-4F23pECewakRMZxYtb4H7EjsuiwcfyzhDhgXW5cei48CKUX63hcBcZBNvTWqDIWgm-muXWVSzo2oBUmqXjqOQrKcLohokbczuTK_GlVKOF43GItjsw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40466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717852_17-phonoteka_org-p-nezhno-goluboi-fon-s-oblakami-17.jpg"/>
          <p:cNvPicPr>
            <a:picLocks noChangeAspect="1" noChangeArrowheads="1"/>
          </p:cNvPicPr>
          <p:nvPr/>
        </p:nvPicPr>
        <p:blipFill>
          <a:blip r:embed="rId2" cstate="print"/>
          <a:srcRect b="4765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Google Shape;38;p5"/>
          <p:cNvSpPr txBox="1"/>
          <p:nvPr/>
        </p:nvSpPr>
        <p:spPr>
          <a:xfrm>
            <a:off x="467544" y="836712"/>
            <a:ext cx="8351837" cy="504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6550" marR="0" lvl="0" indent="-3365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0066"/>
              </a:buClr>
              <a:buSzPts val="2200"/>
              <a:buFont typeface="Noto Sans Symbols"/>
              <a:buChar char="⮚"/>
            </a:pPr>
            <a:r>
              <a:rPr lang="en-US" sz="2200" b="1" i="0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Согласно </a:t>
            </a:r>
            <a:r>
              <a:rPr lang="en-US" sz="22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ФГОС ДО, развивающая предметно-пространственная среда (РППС)</a:t>
            </a:r>
            <a:r>
              <a:rPr lang="en-US" sz="2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часть образовательной среды, представленная специально организованным </a:t>
            </a:r>
            <a:r>
              <a:rPr lang="en-US" sz="2200" b="1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пространством, </a:t>
            </a:r>
            <a:r>
              <a:rPr lang="en-US" sz="2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материалами, оборудованием </a:t>
            </a:r>
            <a:r>
              <a:rPr lang="en-US" sz="2200" b="1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</a:t>
            </a:r>
            <a:r>
              <a:rPr lang="en-US" sz="2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</a:t>
            </a:r>
            <a:r>
              <a:rPr lang="en-US" sz="2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sz="2400" b="0" i="0" u="none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6550" indent="-336550" algn="just">
              <a:spcBef>
                <a:spcPts val="600"/>
              </a:spcBef>
              <a:buClr>
                <a:srgbClr val="660066"/>
              </a:buClr>
              <a:buSzPts val="2200"/>
              <a:buFont typeface="Noto Sans Symbols"/>
              <a:buChar char="⮚"/>
            </a:pP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Создавая предметно-развивающую среду для детей младшей группы,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проходящих адаптационный период к условиям детского сада, необходимо заботиться о том, чтобы малыши комфортно чувствовали себя и обстановка в группе  была близка домашней. </a:t>
            </a:r>
          </a:p>
          <a:p>
            <a:pPr marL="336550" marR="0" lvl="0" indent="-3365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0066"/>
              </a:buClr>
              <a:buSzPts val="2200"/>
              <a:buFont typeface="Noto Sans Symbols"/>
              <a:buChar char="⮚"/>
            </a:pPr>
            <a:endParaRPr dirty="0"/>
          </a:p>
        </p:txBody>
      </p:sp>
      <p:pic>
        <p:nvPicPr>
          <p:cNvPr id="4" name="Рисунок 3" descr="gia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229200"/>
            <a:ext cx="1452699" cy="132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717852_17-phonoteka_org-p-nezhno-goluboi-fon-s-oblakami-17.jpg"/>
          <p:cNvPicPr>
            <a:picLocks noChangeAspect="1" noChangeArrowheads="1"/>
          </p:cNvPicPr>
          <p:nvPr/>
        </p:nvPicPr>
        <p:blipFill>
          <a:blip r:embed="rId2" cstate="print"/>
          <a:srcRect b="4765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Google Shape;50;p7"/>
          <p:cNvSpPr txBox="1"/>
          <p:nvPr/>
        </p:nvSpPr>
        <p:spPr>
          <a:xfrm>
            <a:off x="468312" y="179387"/>
            <a:ext cx="8280400" cy="641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600"/>
              <a:buFont typeface="Times New Roman"/>
              <a:buNone/>
            </a:pPr>
            <a:r>
              <a:rPr lang="en-US" sz="2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Развивающая предметно-пространственная среда должна быть:</a:t>
            </a:r>
            <a:endParaRPr dirty="0">
              <a:solidFill>
                <a:srgbClr val="0000C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dirty="0">
              <a:solidFill>
                <a:srgbClr val="9928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51;p7"/>
          <p:cNvSpPr/>
          <p:nvPr/>
        </p:nvSpPr>
        <p:spPr>
          <a:xfrm>
            <a:off x="2987824" y="1124744"/>
            <a:ext cx="2952328" cy="1152128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00B8"/>
              </a:buClr>
              <a:buSzPts val="2000"/>
              <a:buFont typeface="Times New Roman"/>
              <a:buNone/>
            </a:pPr>
            <a:r>
              <a:rPr lang="en-US" b="1" i="1" u="none" dirty="0" smtClean="0">
                <a:solidFill>
                  <a:srgbClr val="4700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Содержательно</a:t>
            </a:r>
            <a:r>
              <a:rPr lang="ru-RU" b="1" i="1" u="none" dirty="0" smtClean="0">
                <a:solidFill>
                  <a:srgbClr val="4700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й</a:t>
            </a:r>
            <a:endParaRPr dirty="0"/>
          </a:p>
        </p:txBody>
      </p:sp>
      <p:cxnSp>
        <p:nvCxnSpPr>
          <p:cNvPr id="7" name="Google Shape;63;p7"/>
          <p:cNvCxnSpPr/>
          <p:nvPr/>
        </p:nvCxnSpPr>
        <p:spPr>
          <a:xfrm>
            <a:off x="6012160" y="1628800"/>
            <a:ext cx="720080" cy="360040"/>
          </a:xfrm>
          <a:prstGeom prst="straightConnector1">
            <a:avLst/>
          </a:prstGeom>
          <a:noFill/>
          <a:ln w="108000" cap="flat" cmpd="sng">
            <a:solidFill>
              <a:srgbClr val="FF333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58;p7"/>
          <p:cNvCxnSpPr/>
          <p:nvPr/>
        </p:nvCxnSpPr>
        <p:spPr>
          <a:xfrm flipV="1">
            <a:off x="2123728" y="1556792"/>
            <a:ext cx="815975" cy="504056"/>
          </a:xfrm>
          <a:prstGeom prst="straightConnector1">
            <a:avLst/>
          </a:prstGeom>
          <a:noFill/>
          <a:ln w="108000" cap="flat" cmpd="sng">
            <a:solidFill>
              <a:srgbClr val="DC23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" name="Google Shape;52;p7"/>
          <p:cNvSpPr/>
          <p:nvPr/>
        </p:nvSpPr>
        <p:spPr>
          <a:xfrm>
            <a:off x="5436096" y="2060848"/>
            <a:ext cx="3384376" cy="1224136"/>
          </a:xfrm>
          <a:prstGeom prst="ellipse">
            <a:avLst/>
          </a:prstGeom>
          <a:solidFill>
            <a:srgbClr val="23FF2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600"/>
              <a:buFont typeface="Times New Roman"/>
              <a:buNone/>
            </a:pPr>
            <a:r>
              <a:rPr lang="en-US" b="1" i="1" u="none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Полуфункционально</a:t>
            </a:r>
            <a:r>
              <a:rPr lang="ru-RU" b="1" i="1" u="none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й</a:t>
            </a:r>
            <a:endParaRPr dirty="0"/>
          </a:p>
        </p:txBody>
      </p:sp>
      <p:cxnSp>
        <p:nvCxnSpPr>
          <p:cNvPr id="13" name="Google Shape;62;p7"/>
          <p:cNvCxnSpPr/>
          <p:nvPr/>
        </p:nvCxnSpPr>
        <p:spPr>
          <a:xfrm flipH="1">
            <a:off x="5724128" y="5229200"/>
            <a:ext cx="792090" cy="504056"/>
          </a:xfrm>
          <a:prstGeom prst="straightConnector1">
            <a:avLst/>
          </a:prstGeom>
          <a:noFill/>
          <a:ln w="108000" cap="flat" cmpd="sng">
            <a:solidFill>
              <a:srgbClr val="FF333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" name="Google Shape;55;p7"/>
          <p:cNvSpPr/>
          <p:nvPr/>
        </p:nvSpPr>
        <p:spPr>
          <a:xfrm>
            <a:off x="6012160" y="4077072"/>
            <a:ext cx="2592288" cy="1224136"/>
          </a:xfrm>
          <a:prstGeom prst="ellipse">
            <a:avLst/>
          </a:prstGeom>
          <a:solidFill>
            <a:srgbClr val="99CC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rPr lang="en-US" sz="2200" b="1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Доступно</a:t>
            </a:r>
            <a:r>
              <a:rPr lang="ru-RU" sz="2200" b="1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й</a:t>
            </a:r>
            <a:endParaRPr dirty="0"/>
          </a:p>
        </p:txBody>
      </p:sp>
      <p:cxnSp>
        <p:nvCxnSpPr>
          <p:cNvPr id="15" name="Google Shape;61;p7"/>
          <p:cNvCxnSpPr/>
          <p:nvPr/>
        </p:nvCxnSpPr>
        <p:spPr>
          <a:xfrm>
            <a:off x="7452320" y="3284984"/>
            <a:ext cx="0" cy="792088"/>
          </a:xfrm>
          <a:prstGeom prst="straightConnector1">
            <a:avLst/>
          </a:prstGeom>
          <a:noFill/>
          <a:ln w="108000" cap="flat" cmpd="sng">
            <a:solidFill>
              <a:srgbClr val="FF333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Google Shape;56;p7"/>
          <p:cNvSpPr/>
          <p:nvPr/>
        </p:nvSpPr>
        <p:spPr>
          <a:xfrm>
            <a:off x="2771800" y="5085184"/>
            <a:ext cx="3006080" cy="1296144"/>
          </a:xfrm>
          <a:prstGeom prst="ellipse">
            <a:avLst/>
          </a:prstGeom>
          <a:solidFill>
            <a:srgbClr val="FF5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1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Трансформируемо</a:t>
            </a:r>
            <a:r>
              <a:rPr lang="ru-RU" sz="1600" b="1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й</a:t>
            </a:r>
            <a:endParaRPr dirty="0"/>
          </a:p>
        </p:txBody>
      </p:sp>
      <p:sp>
        <p:nvSpPr>
          <p:cNvPr id="19" name="Google Shape;54;p7"/>
          <p:cNvSpPr/>
          <p:nvPr/>
        </p:nvSpPr>
        <p:spPr>
          <a:xfrm>
            <a:off x="467544" y="3861048"/>
            <a:ext cx="2286000" cy="1224136"/>
          </a:xfrm>
          <a:prstGeom prst="ellipse">
            <a:avLst/>
          </a:prstGeom>
          <a:solidFill>
            <a:srgbClr val="0084D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rPr lang="en-US" sz="2200" b="1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Безопасно</a:t>
            </a:r>
            <a:r>
              <a:rPr lang="ru-RU" sz="2200" b="1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й</a:t>
            </a:r>
            <a:endParaRPr dirty="0"/>
          </a:p>
        </p:txBody>
      </p:sp>
      <p:sp>
        <p:nvSpPr>
          <p:cNvPr id="20" name="Google Shape;53;p7"/>
          <p:cNvSpPr/>
          <p:nvPr/>
        </p:nvSpPr>
        <p:spPr>
          <a:xfrm>
            <a:off x="395536" y="2132856"/>
            <a:ext cx="2700535" cy="1080120"/>
          </a:xfrm>
          <a:prstGeom prst="ellipse">
            <a:avLst/>
          </a:prstGeom>
          <a:solidFill>
            <a:srgbClr val="94479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1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Вариативно</a:t>
            </a:r>
            <a:r>
              <a:rPr lang="ru-RU" sz="2000" b="1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й</a:t>
            </a:r>
            <a:endParaRPr dirty="0"/>
          </a:p>
        </p:txBody>
      </p:sp>
      <p:cxnSp>
        <p:nvCxnSpPr>
          <p:cNvPr id="32" name="Google Shape;62;p7"/>
          <p:cNvCxnSpPr/>
          <p:nvPr/>
        </p:nvCxnSpPr>
        <p:spPr>
          <a:xfrm flipV="1">
            <a:off x="1619672" y="3212976"/>
            <a:ext cx="0" cy="648072"/>
          </a:xfrm>
          <a:prstGeom prst="straightConnector1">
            <a:avLst/>
          </a:prstGeom>
          <a:noFill/>
          <a:ln w="108000" cap="flat" cmpd="sng">
            <a:solidFill>
              <a:srgbClr val="FF333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" name="Google Shape;62;p7"/>
          <p:cNvCxnSpPr/>
          <p:nvPr/>
        </p:nvCxnSpPr>
        <p:spPr>
          <a:xfrm flipH="1" flipV="1">
            <a:off x="1763688" y="5085184"/>
            <a:ext cx="936104" cy="576064"/>
          </a:xfrm>
          <a:prstGeom prst="straightConnector1">
            <a:avLst/>
          </a:prstGeom>
          <a:noFill/>
          <a:ln w="108000" cap="flat" cmpd="sng">
            <a:solidFill>
              <a:srgbClr val="FF333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2534" name="Picture 6" descr="http://luchik79.ru/wp-content/uploads/2020/02/sidim-doma-deti-karti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3" y="2996952"/>
            <a:ext cx="2817839" cy="158417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43" name="Picture 4" descr="https://lh6.googleusercontent.com/h3uFhLATTZzEXb125w0p_JTtzmgPeyW-4F23pECewakRMZxYtb4H7EjsuiwcfyzhDhgXW5cei48CKUX63hcBcZBNvTWqDIWgm-muXWVSzo2oBUmqXjqOQrKcLohokbczuTK_GlVKOF43GItjsw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692696"/>
            <a:ext cx="1311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 descr="https://lh6.googleusercontent.com/h3uFhLATTZzEXb125w0p_JTtzmgPeyW-4F23pECewakRMZxYtb4H7EjsuiwcfyzhDhgXW5cei48CKUX63hcBcZBNvTWqDIWgm-muXWVSzo2oBUmqXjqOQrKcLohokbczuTK_GlVKOF43GItjsw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692696"/>
            <a:ext cx="1311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 descr="https://lh6.googleusercontent.com/h3uFhLATTZzEXb125w0p_JTtzmgPeyW-4F23pECewakRMZxYtb4H7EjsuiwcfyzhDhgXW5cei48CKUX63hcBcZBNvTWqDIWgm-muXWVSzo2oBUmqXjqOQrKcLohokbczuTK_GlVKOF43GItjsw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5373216"/>
            <a:ext cx="1311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 descr="https://lh6.googleusercontent.com/h3uFhLATTZzEXb125w0p_JTtzmgPeyW-4F23pECewakRMZxYtb4H7EjsuiwcfyzhDhgXW5cei48CKUX63hcBcZBNvTWqDIWgm-muXWVSzo2oBUmqXjqOQrKcLohokbczuTK_GlVKOF43GItjsw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5229200"/>
            <a:ext cx="1311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717852_17-phonoteka_org-p-nezhno-goluboi-fon-s-oblakami-17.jpg"/>
          <p:cNvPicPr>
            <a:picLocks noChangeAspect="1" noChangeArrowheads="1"/>
          </p:cNvPicPr>
          <p:nvPr/>
        </p:nvPicPr>
        <p:blipFill>
          <a:blip r:embed="rId2" cstate="print"/>
          <a:srcRect b="4765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8" descr="https://4.bp.blogspot.com/-Zy5AQlpnXYc/WoGfJs420CI/AAAAAAAAAHU/vmQXIBcxjowG52RYFkK7DLGdh1OB1RJAgCLcBGAs/s1600/kartinka-kapelka-dlya-detey-90158-lar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916832"/>
            <a:ext cx="2031357" cy="21885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764704"/>
            <a:ext cx="6930281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           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Добро пожаловать в группу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               «Капелька»!!!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67544" y="2060848"/>
            <a:ext cx="86764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Девиз группы</a:t>
            </a:r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alt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маленькие </a:t>
            </a:r>
            <a:r>
              <a:rPr lang="ru-RU" alt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капельки, </a:t>
            </a:r>
            <a: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всегда мы улыбаемся.</a:t>
            </a:r>
          </a:p>
          <a:p>
            <a:pPr eaLnBrk="1" hangingPunct="1"/>
            <a: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Рисуем, пляшем и поем,</a:t>
            </a:r>
          </a:p>
          <a:p>
            <a:pPr eaLnBrk="1" hangingPunct="1"/>
            <a: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Семьей мы дружною живем!»</a:t>
            </a:r>
          </a:p>
        </p:txBody>
      </p:sp>
      <p:pic>
        <p:nvPicPr>
          <p:cNvPr id="6" name="Picture 2" descr="C:\Users\800783\Desktop\Фото РППС\noVl_o0PTpk.jpg"/>
          <p:cNvPicPr>
            <a:picLocks noChangeAspect="1" noChangeArrowheads="1"/>
          </p:cNvPicPr>
          <p:nvPr/>
        </p:nvPicPr>
        <p:blipFill>
          <a:blip r:embed="rId4" cstate="print"/>
          <a:srcRect t="18885" b="25720"/>
          <a:stretch>
            <a:fillRect/>
          </a:stretch>
        </p:blipFill>
        <p:spPr bwMode="auto">
          <a:xfrm>
            <a:off x="611560" y="3501008"/>
            <a:ext cx="4242010" cy="3168352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076056" y="4509120"/>
            <a:ext cx="374332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нашей группе всем на диво,</a:t>
            </a:r>
          </a:p>
          <a:p>
            <a:pPr eaLnBrk="1" hangingPunct="1"/>
            <a: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нарядно и красиво!</a:t>
            </a:r>
          </a:p>
          <a:p>
            <a:pPr eaLnBrk="1" hangingPunct="1"/>
            <a: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Очень много есть у нас</a:t>
            </a:r>
          </a:p>
          <a:p>
            <a:pPr eaLnBrk="1" hangingPunct="1"/>
            <a: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Всё покажем мы сейчас!</a:t>
            </a:r>
          </a:p>
          <a:p>
            <a:pPr eaLnBrk="1" hangingPunct="1"/>
            <a:endParaRPr lang="ru-RU" altLang="ru-RU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717852_17-phonoteka_org-p-nezhno-goluboi-fon-s-oblakami-17.jpg"/>
          <p:cNvPicPr>
            <a:picLocks noChangeAspect="1" noChangeArrowheads="1"/>
          </p:cNvPicPr>
          <p:nvPr/>
        </p:nvPicPr>
        <p:blipFill>
          <a:blip r:embed="rId2" cstate="print"/>
          <a:srcRect b="4765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3568" y="764704"/>
            <a:ext cx="792088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СОЦИАЛЬНО-КОММУНИКАТИВНОЕ РАЗВИТИЕ: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Центр сюжетно-ролевых игр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Центр театрализованной деятельности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Центр уединения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Центр безопасности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s://lh6.googleusercontent.com/h3uFhLATTZzEXb125w0p_JTtzmgPeyW-4F23pECewakRMZxYtb4H7EjsuiwcfyzhDhgXW5cei48CKUX63hcBcZBNvTWqDIWgm-muXWVSzo2oBUmqXjqOQrKcLohokbczuTK_GlVKOF43GItjsw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35888" y="980728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s://lh6.googleusercontent.com/h3uFhLATTZzEXb125w0p_JTtzmgPeyW-4F23pECewakRMZxYtb4H7EjsuiwcfyzhDhgXW5cei48CKUX63hcBcZBNvTWqDIWgm-muXWVSzo2oBUmqXjqOQrKcLohokbczuTK_GlVKOF43GItjsw"/>
          <p:cNvPicPr>
            <a:picLocks noChangeAspect="1" noChangeArrowheads="1"/>
          </p:cNvPicPr>
          <p:nvPr/>
        </p:nvPicPr>
        <p:blipFill>
          <a:blip r:embed="rId5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90872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C:\Users\800783\Desktop\depositphotos_61109153-stock-illustration-cartoon-water-drop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213" r="67490"/>
          <a:stretch>
            <a:fillRect/>
          </a:stretch>
        </p:blipFill>
        <p:spPr bwMode="auto">
          <a:xfrm>
            <a:off x="5508104" y="4149080"/>
            <a:ext cx="2016224" cy="24503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717852_17-phonoteka_org-p-nezhno-goluboi-fon-s-oblakami-17.jpg"/>
          <p:cNvPicPr>
            <a:picLocks noChangeAspect="1" noChangeArrowheads="1"/>
          </p:cNvPicPr>
          <p:nvPr/>
        </p:nvPicPr>
        <p:blipFill>
          <a:blip r:embed="rId2" cstate="print"/>
          <a:srcRect b="4765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404664"/>
            <a:ext cx="6151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Центр сюжетно-ролевых игр 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899592" y="980728"/>
            <a:ext cx="7704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990099"/>
                </a:solidFill>
                <a:latin typeface="Times New Roman" pitchFamily="18" charset="0"/>
              </a:rPr>
              <a:t>Хороши у нас </a:t>
            </a:r>
            <a:r>
              <a:rPr lang="ru-RU" altLang="ru-RU" sz="2400" b="1" dirty="0" smtClean="0">
                <a:solidFill>
                  <a:srgbClr val="990099"/>
                </a:solidFill>
                <a:latin typeface="Times New Roman" pitchFamily="18" charset="0"/>
              </a:rPr>
              <a:t>игрушки - куклы</a:t>
            </a:r>
            <a:r>
              <a:rPr lang="ru-RU" altLang="ru-RU" sz="2400" b="1" dirty="0">
                <a:solidFill>
                  <a:srgbClr val="990099"/>
                </a:solidFill>
                <a:latin typeface="Times New Roman" pitchFamily="18" charset="0"/>
              </a:rPr>
              <a:t>, мишки, погремушки.</a:t>
            </a:r>
          </a:p>
          <a:p>
            <a:pPr algn="ctr" eaLnBrk="1" hangingPunct="1"/>
            <a:r>
              <a:rPr lang="ru-RU" altLang="ru-RU" sz="2400" b="1" dirty="0">
                <a:solidFill>
                  <a:srgbClr val="990099"/>
                </a:solidFill>
                <a:latin typeface="Times New Roman" pitchFamily="18" charset="0"/>
              </a:rPr>
              <a:t>Поиграем и </a:t>
            </a:r>
            <a:r>
              <a:rPr lang="ru-RU" altLang="ru-RU" sz="2400" b="1" dirty="0" smtClean="0">
                <a:solidFill>
                  <a:srgbClr val="990099"/>
                </a:solidFill>
                <a:latin typeface="Times New Roman" pitchFamily="18" charset="0"/>
              </a:rPr>
              <a:t>потом, все </a:t>
            </a:r>
            <a:r>
              <a:rPr lang="ru-RU" altLang="ru-RU" sz="2400" b="1" dirty="0">
                <a:solidFill>
                  <a:srgbClr val="990099"/>
                </a:solidFill>
                <a:latin typeface="Times New Roman" pitchFamily="18" charset="0"/>
              </a:rPr>
              <a:t>на место уберем</a:t>
            </a:r>
            <a:r>
              <a:rPr lang="ru-RU" altLang="ru-RU" sz="2400" b="1" dirty="0">
                <a:solidFill>
                  <a:srgbClr val="990099"/>
                </a:solidFill>
              </a:rPr>
              <a:t>.</a:t>
            </a:r>
          </a:p>
        </p:txBody>
      </p:sp>
      <p:pic>
        <p:nvPicPr>
          <p:cNvPr id="20481" name="Picture 1" descr="C:\Users\800783\Desktop\Фото РППС\сем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3168352" cy="2349036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</p:pic>
      <p:pic>
        <p:nvPicPr>
          <p:cNvPr id="20482" name="Picture 2" descr="C:\Users\800783\Desktop\Фото РППС\Иг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916832"/>
            <a:ext cx="2428089" cy="1800200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3347864" y="1916832"/>
            <a:ext cx="5472608" cy="10668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Уголок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«Хозяюшка» – здесь играют в основном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девочки, но иногда и мальчики могут «приготовить» что-нибудь вкусненькое.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611560" y="5791200"/>
            <a:ext cx="6264696" cy="106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«Гараж» – здесь хозяева – мальчики,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однако и девочки иногда не прочь «сесть за руль» быстрой машины.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G:\DCIM\100SSCAM\SNC10500.JPG"/>
          <p:cNvPicPr>
            <a:picLocks noChangeAspect="1" noChangeArrowheads="1"/>
          </p:cNvPicPr>
          <p:nvPr/>
        </p:nvPicPr>
        <p:blipFill>
          <a:blip r:embed="rId5" cstate="print"/>
          <a:srcRect l="51787" t="57799"/>
          <a:stretch>
            <a:fillRect/>
          </a:stretch>
        </p:blipFill>
        <p:spPr bwMode="auto">
          <a:xfrm>
            <a:off x="1403648" y="4005064"/>
            <a:ext cx="2664296" cy="1749359"/>
          </a:xfrm>
          <a:prstGeom prst="round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0" name="Рисунок 9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5644937"/>
            <a:ext cx="1213063" cy="1213063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717852_17-phonoteka_org-p-nezhno-goluboi-fon-s-oblakami-17.jpg"/>
          <p:cNvPicPr>
            <a:picLocks noChangeAspect="1" noChangeArrowheads="1"/>
          </p:cNvPicPr>
          <p:nvPr/>
        </p:nvPicPr>
        <p:blipFill>
          <a:blip r:embed="rId2" cstate="print"/>
          <a:srcRect b="4765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836712"/>
            <a:ext cx="5230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Центр театрализованной деятельности</a:t>
            </a:r>
            <a:endParaRPr lang="ru-RU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7" name="Picture 1" descr="C:\Users\800783\Desktop\Фото РППС\Теа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2232248" cy="1655003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</p:pic>
      <p:pic>
        <p:nvPicPr>
          <p:cNvPr id="19458" name="Picture 2" descr="P10108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052736"/>
            <a:ext cx="2166938" cy="1627187"/>
          </a:xfrm>
          <a:prstGeom prst="round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3284984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Центр уединения </a:t>
            </a:r>
            <a:endParaRPr lang="ru-RU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3" descr="C:\Users\800783\Desktop\Фото РППС\Палат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789040"/>
            <a:ext cx="2088232" cy="2815594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652120" y="3140968"/>
            <a:ext cx="2781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Центр безопасности</a:t>
            </a:r>
            <a:endParaRPr lang="ru-RU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Picture 4" descr="C:\Users\800783\Desktop\Фото РППС\ОБЖ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861048"/>
            <a:ext cx="2029426" cy="2736304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95536" y="3718679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Есть место для уединения.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нем можно стресс и напряженье снять,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Подумать о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хорошем, сокровенном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если хочется – поплакать или покричать.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1412776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Отправляемся друзья,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чудо – сказку “Ты да Я!”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театр кукол и зверят,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девчат и для ребят!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717852_17-phonoteka_org-p-nezhno-goluboi-fon-s-oblakami-17.jpg"/>
          <p:cNvPicPr>
            <a:picLocks noChangeAspect="1" noChangeArrowheads="1"/>
          </p:cNvPicPr>
          <p:nvPr/>
        </p:nvPicPr>
        <p:blipFill>
          <a:blip r:embed="rId2" cstate="print"/>
          <a:srcRect b="4765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908720"/>
            <a:ext cx="8208911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ПОЗНАВАТЕЛЬНОЕ РАЗВИТИЕ: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Центр конструирования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Центр математического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развития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Центр природы и экспериментирования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Центр краеведения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s://lh6.googleusercontent.com/h3uFhLATTZzEXb125w0p_JTtzmgPeyW-4F23pECewakRMZxYtb4H7EjsuiwcfyzhDhgXW5cei48CKUX63hcBcZBNvTWqDIWgm-muXWVSzo2oBUmqXjqOQrKcLohokbczuTK_GlVKOF43GItjsw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94116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s://i.artfile.me/wallpaper/19-10-2014/4446x3435/vektornaya-grafika-zhivotnye-cvety-nasek-87637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437112"/>
            <a:ext cx="2480999" cy="1916832"/>
          </a:xfrm>
          <a:prstGeom prst="rect">
            <a:avLst/>
          </a:prstGeom>
          <a:noFill/>
        </p:spPr>
      </p:pic>
      <p:pic>
        <p:nvPicPr>
          <p:cNvPr id="6" name="Picture 3" descr="https://ds05.infourok.ru/uploads/ex/00a9/00021000-230b599c/hello_html_m194a1906.png"/>
          <p:cNvPicPr>
            <a:picLocks noChangeAspect="1" noChangeArrowheads="1"/>
          </p:cNvPicPr>
          <p:nvPr/>
        </p:nvPicPr>
        <p:blipFill>
          <a:blip r:embed="rId6" cstate="print"/>
          <a:srcRect b="9903"/>
          <a:stretch>
            <a:fillRect/>
          </a:stretch>
        </p:blipFill>
        <p:spPr bwMode="auto">
          <a:xfrm>
            <a:off x="7092280" y="1628800"/>
            <a:ext cx="1396756" cy="2232248"/>
          </a:xfrm>
          <a:prstGeom prst="rect">
            <a:avLst/>
          </a:prstGeom>
          <a:noFill/>
        </p:spPr>
      </p:pic>
      <p:pic>
        <p:nvPicPr>
          <p:cNvPr id="7" name="Picture 4" descr="https://lh6.googleusercontent.com/h3uFhLATTZzEXb125w0p_JTtzmgPeyW-4F23pECewakRMZxYtb4H7EjsuiwcfyzhDhgXW5cei48CKUX63hcBcZBNvTWqDIWgm-muXWVSzo2oBUmqXjqOQrKcLohokbczuTK_GlVKOF43GItjsw"/>
          <p:cNvPicPr>
            <a:picLocks noChangeAspect="1" noChangeArrowheads="1"/>
          </p:cNvPicPr>
          <p:nvPr/>
        </p:nvPicPr>
        <p:blipFill>
          <a:blip r:embed="rId7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90872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s://lh6.googleusercontent.com/h3uFhLATTZzEXb125w0p_JTtzmgPeyW-4F23pECewakRMZxYtb4H7EjsuiwcfyzhDhgXW5cei48CKUX63hcBcZBNvTWqDIWgm-muXWVSzo2oBUmqXjqOQrKcLohokbczuTK_GlVKOF43GItjsw"/>
          <p:cNvPicPr>
            <a:picLocks noChangeAspect="1" noChangeArrowheads="1"/>
          </p:cNvPicPr>
          <p:nvPr/>
        </p:nvPicPr>
        <p:blipFill>
          <a:blip r:embed="rId7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76470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717852_17-phonoteka_org-p-nezhno-goluboi-fon-s-oblakami-17.jpg"/>
          <p:cNvPicPr>
            <a:picLocks noChangeAspect="1" noChangeArrowheads="1"/>
          </p:cNvPicPr>
          <p:nvPr/>
        </p:nvPicPr>
        <p:blipFill>
          <a:blip r:embed="rId2" cstate="print"/>
          <a:srcRect b="4765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79912" y="3717032"/>
            <a:ext cx="3256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Центр конструирования</a:t>
            </a:r>
            <a:endParaRPr lang="ru-RU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476672"/>
            <a:ext cx="4340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Центр коррекционного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развития</a:t>
            </a:r>
            <a:endParaRPr lang="ru-RU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09" name="Picture 1" descr="C:\Users\800783\Desktop\Фото РППС\Конструирова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396" y="3501008"/>
            <a:ext cx="2264651" cy="3053462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</p:pic>
      <p:pic>
        <p:nvPicPr>
          <p:cNvPr id="17410" name="Picture 2" descr="C:\Users\800783\Desktop\Фото РППС\Корре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052736"/>
            <a:ext cx="2376264" cy="1761777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</p:pic>
      <p:pic>
        <p:nvPicPr>
          <p:cNvPr id="17412" name="Picture 4" descr="DSC015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052736"/>
            <a:ext cx="2340567" cy="1561856"/>
          </a:xfrm>
          <a:prstGeom prst="round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563888" y="4581128"/>
            <a:ext cx="4562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990099"/>
                </a:solidFill>
                <a:latin typeface="Times New Roman" pitchFamily="18" charset="0"/>
              </a:rPr>
              <a:t>А вот любимое местечко,</a:t>
            </a:r>
          </a:p>
          <a:p>
            <a:pPr eaLnBrk="1" hangingPunct="1"/>
            <a:r>
              <a:rPr lang="ru-RU" altLang="ru-RU" b="1" dirty="0">
                <a:solidFill>
                  <a:srgbClr val="990099"/>
                </a:solidFill>
                <a:latin typeface="Times New Roman" pitchFamily="18" charset="0"/>
              </a:rPr>
              <a:t>Здесь время мчится, словно речка,</a:t>
            </a:r>
          </a:p>
          <a:p>
            <a:pPr eaLnBrk="1" hangingPunct="1"/>
            <a:r>
              <a:rPr lang="ru-RU" altLang="ru-RU" b="1" dirty="0">
                <a:solidFill>
                  <a:srgbClr val="990099"/>
                </a:solidFill>
                <a:latin typeface="Times New Roman" pitchFamily="18" charset="0"/>
              </a:rPr>
              <a:t>Тут быстро взрослым можно стать,</a:t>
            </a:r>
          </a:p>
          <a:p>
            <a:pPr eaLnBrk="1" hangingPunct="1"/>
            <a:r>
              <a:rPr lang="ru-RU" altLang="ru-RU" b="1" dirty="0">
                <a:solidFill>
                  <a:srgbClr val="990099"/>
                </a:solidFill>
                <a:latin typeface="Times New Roman" pitchFamily="18" charset="0"/>
              </a:rPr>
              <a:t>И много нового узнать.</a:t>
            </a:r>
          </a:p>
        </p:txBody>
      </p:sp>
      <p:pic>
        <p:nvPicPr>
          <p:cNvPr id="17413" name="Picture 5" descr="C:\Users\800783\Desktop\Фото РППС\Кор уголок.jpg"/>
          <p:cNvPicPr>
            <a:picLocks noChangeAspect="1" noChangeArrowheads="1"/>
          </p:cNvPicPr>
          <p:nvPr/>
        </p:nvPicPr>
        <p:blipFill>
          <a:blip r:embed="rId6" cstate="print"/>
          <a:srcRect t="22576"/>
          <a:stretch>
            <a:fillRect/>
          </a:stretch>
        </p:blipFill>
        <p:spPr bwMode="auto">
          <a:xfrm>
            <a:off x="2838915" y="1484784"/>
            <a:ext cx="3261545" cy="1872208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475</Words>
  <Application>Microsoft Office PowerPoint</Application>
  <PresentationFormat>Экран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800783</dc:creator>
  <cp:lastModifiedBy>800783</cp:lastModifiedBy>
  <cp:revision>47</cp:revision>
  <dcterms:created xsi:type="dcterms:W3CDTF">2022-01-03T10:10:29Z</dcterms:created>
  <dcterms:modified xsi:type="dcterms:W3CDTF">2022-01-03T17:55:19Z</dcterms:modified>
</cp:coreProperties>
</file>